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9" r:id="rId4"/>
  </p:sldMasterIdLst>
  <p:notesMasterIdLst>
    <p:notesMasterId r:id="rId36"/>
  </p:notesMasterIdLst>
  <p:sldIdLst>
    <p:sldId id="256" r:id="rId5"/>
    <p:sldId id="257" r:id="rId6"/>
    <p:sldId id="258" r:id="rId7"/>
    <p:sldId id="259" r:id="rId8"/>
    <p:sldId id="260" r:id="rId9"/>
    <p:sldId id="262" r:id="rId10"/>
    <p:sldId id="261" r:id="rId11"/>
    <p:sldId id="263" r:id="rId12"/>
    <p:sldId id="264" r:id="rId13"/>
    <p:sldId id="265" r:id="rId14"/>
    <p:sldId id="266" r:id="rId15"/>
    <p:sldId id="267" r:id="rId16"/>
    <p:sldId id="268" r:id="rId17"/>
    <p:sldId id="273" r:id="rId18"/>
    <p:sldId id="274" r:id="rId19"/>
    <p:sldId id="275" r:id="rId20"/>
    <p:sldId id="284" r:id="rId21"/>
    <p:sldId id="271" r:id="rId22"/>
    <p:sldId id="272" r:id="rId23"/>
    <p:sldId id="277" r:id="rId24"/>
    <p:sldId id="285" r:id="rId25"/>
    <p:sldId id="278" r:id="rId26"/>
    <p:sldId id="279" r:id="rId27"/>
    <p:sldId id="280" r:id="rId28"/>
    <p:sldId id="281" r:id="rId29"/>
    <p:sldId id="282" r:id="rId30"/>
    <p:sldId id="283" r:id="rId31"/>
    <p:sldId id="276" r:id="rId32"/>
    <p:sldId id="286" r:id="rId33"/>
    <p:sldId id="270" r:id="rId34"/>
    <p:sldId id="269" r:id="rId35"/>
  </p:sldIdLst>
  <p:sldSz cx="18288000" cy="10287000"/>
  <p:notesSz cx="6858000" cy="9144000"/>
  <p:embeddedFontLst>
    <p:embeddedFont>
      <p:font typeface="Arimo" panose="020B060402020202020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Calisto MT" panose="02040603050505030304" pitchFamily="18"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ExtraBold" panose="020B0906030804020204" pitchFamily="34" charset="0"/>
      <p:bold r:id="rId53"/>
      <p:boldItalic r:id="rId54"/>
    </p:embeddedFont>
    <p:embeddedFont>
      <p:font typeface="Open Sans Light" panose="020B0306030504020204" pitchFamily="34" charset="0"/>
      <p:regular r:id="rId55"/>
      <p:bold r:id="rId56"/>
      <p:italic r:id="rId57"/>
      <p:boldItalic r:id="rId58"/>
    </p:embeddedFont>
    <p:embeddedFont>
      <p:font typeface="Poppins" panose="00000500000000000000" pitchFamily="2" charset="0"/>
      <p:regular r:id="rId59"/>
      <p:bold r:id="rId60"/>
      <p:italic r:id="rId61"/>
      <p:boldItalic r:id="rId62"/>
    </p:embeddedFont>
    <p:embeddedFont>
      <p:font typeface="Poppins Light" panose="00000400000000000000" pitchFamily="2" charset="0"/>
      <p:regular r:id="rId63"/>
      <p:bold r:id="rId64"/>
      <p:italic r:id="rId65"/>
      <p:boldItalic r:id="rId66"/>
    </p:embeddedFont>
    <p:embeddedFont>
      <p:font typeface="Poppins Medium" panose="00000600000000000000" pitchFamily="2" charset="0"/>
      <p:regular r:id="rId67"/>
      <p:bold r:id="rId68"/>
      <p:italic r:id="rId69"/>
      <p:boldItalic r:id="rId70"/>
    </p:embeddedFont>
    <p:embeddedFont>
      <p:font typeface="Wingdings 2" panose="05020102010507070707" pitchFamily="18" charset="2"/>
      <p:regular r:id="rId7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2D0355-86A1-4081-AB8F-5A7DA745CCF5}">
          <p14:sldIdLst>
            <p14:sldId id="256"/>
            <p14:sldId id="257"/>
            <p14:sldId id="258"/>
            <p14:sldId id="259"/>
            <p14:sldId id="260"/>
            <p14:sldId id="262"/>
            <p14:sldId id="261"/>
            <p14:sldId id="263"/>
            <p14:sldId id="264"/>
            <p14:sldId id="265"/>
            <p14:sldId id="266"/>
            <p14:sldId id="267"/>
            <p14:sldId id="268"/>
            <p14:sldId id="273"/>
            <p14:sldId id="274"/>
            <p14:sldId id="275"/>
            <p14:sldId id="284"/>
            <p14:sldId id="271"/>
            <p14:sldId id="272"/>
            <p14:sldId id="277"/>
            <p14:sldId id="285"/>
            <p14:sldId id="278"/>
            <p14:sldId id="279"/>
            <p14:sldId id="280"/>
            <p14:sldId id="281"/>
            <p14:sldId id="282"/>
            <p14:sldId id="283"/>
            <p14:sldId id="276"/>
            <p14:sldId id="286"/>
            <p14:sldId id="270"/>
            <p14:sldId id="2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2" roundtripDataSignature="AMtx7mhr1tvcfB+Ele2VIgVKNr8pmx4j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775A19-82F3-46D4-A5BB-F3B96FFC0222}" v="239" dt="2021-11-18T10:19:07.745"/>
    <p1510:client id="{F620A2F5-905C-4C3F-AD2D-0EE1FE5D6AE5}" v="84" vWet="85" dt="2021-11-18T09:58:26.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2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15.fntdata"/><Relationship Id="rId72" Type="http://customschemas.google.com/relationships/presentationmetadata" Target="meta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3.fntdata"/><Relationship Id="rId34" Type="http://schemas.openxmlformats.org/officeDocument/2006/relationships/slide" Target="slides/slide30.xml"/><Relationship Id="rId50" Type="http://schemas.openxmlformats.org/officeDocument/2006/relationships/font" Target="fonts/font14.fntdata"/><Relationship Id="rId55" Type="http://schemas.openxmlformats.org/officeDocument/2006/relationships/font" Target="fonts/font19.fntdata"/><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35.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fbc9e6835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fbc9e6835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fbc9e6835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fbc9e6835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17175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6040" y="2654311"/>
            <a:ext cx="14160051" cy="2743202"/>
          </a:xfrm>
        </p:spPr>
        <p:txBody>
          <a:bodyPr anchor="b">
            <a:normAutofit/>
          </a:bodyPr>
          <a:lstStyle>
            <a:lvl1pPr algn="ctr">
              <a:defRPr sz="8100"/>
            </a:lvl1pPr>
          </a:lstStyle>
          <a:p>
            <a:r>
              <a:rPr lang="en-US"/>
              <a:t>Click to edit Master title style</a:t>
            </a:r>
          </a:p>
        </p:txBody>
      </p:sp>
      <p:sp>
        <p:nvSpPr>
          <p:cNvPr id="3" name="Subtitle 2"/>
          <p:cNvSpPr>
            <a:spLocks noGrp="1"/>
          </p:cNvSpPr>
          <p:nvPr>
            <p:ph type="subTitle" idx="1"/>
          </p:nvPr>
        </p:nvSpPr>
        <p:spPr>
          <a:xfrm>
            <a:off x="2056040" y="5397509"/>
            <a:ext cx="14160051" cy="1574801"/>
          </a:xfrm>
        </p:spPr>
        <p:txBody>
          <a:bodyPr anchor="t"/>
          <a:lstStyle>
            <a:lvl1pPr marL="0" indent="0" algn="ctr">
              <a:buNone/>
              <a:defRPr>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017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825" y="821711"/>
            <a:ext cx="15212699" cy="5725209"/>
          </a:xfrm>
          <a:prstGeom prst="rect">
            <a:avLst/>
          </a:prstGeom>
        </p:spPr>
      </p:pic>
      <p:sp>
        <p:nvSpPr>
          <p:cNvPr id="2" name="Title 1"/>
          <p:cNvSpPr>
            <a:spLocks noGrp="1"/>
          </p:cNvSpPr>
          <p:nvPr>
            <p:ph type="title"/>
          </p:nvPr>
        </p:nvSpPr>
        <p:spPr>
          <a:xfrm>
            <a:off x="1370709" y="6847883"/>
            <a:ext cx="15532989" cy="815208"/>
          </a:xfrm>
        </p:spPr>
        <p:txBody>
          <a:bodyPr anchor="b">
            <a:normAutofit/>
          </a:bodyPr>
          <a:lstStyle>
            <a:lvl1pPr algn="ctr">
              <a:defRPr sz="4200"/>
            </a:lvl1pPr>
          </a:lstStyle>
          <a:p>
            <a:r>
              <a:rPr lang="en-US"/>
              <a:t>Click to edit Master title style</a:t>
            </a:r>
          </a:p>
        </p:txBody>
      </p:sp>
      <p:sp>
        <p:nvSpPr>
          <p:cNvPr id="3" name="Picture Placeholder 2"/>
          <p:cNvSpPr>
            <a:spLocks noGrp="1" noChangeAspect="1"/>
          </p:cNvSpPr>
          <p:nvPr>
            <p:ph type="pic" idx="1"/>
          </p:nvPr>
        </p:nvSpPr>
        <p:spPr>
          <a:xfrm>
            <a:off x="1754024" y="1042514"/>
            <a:ext cx="14768019" cy="5288507"/>
          </a:xfrm>
          <a:effectLst>
            <a:outerShdw blurRad="38100" dist="25400" dir="4440000">
              <a:srgbClr val="000000">
                <a:alpha val="36000"/>
              </a:srgbClr>
            </a:outerShdw>
          </a:effectLst>
        </p:spPr>
        <p:txBody>
          <a:bodyPr anchor="t">
            <a:normAutofit/>
          </a:bodyPr>
          <a:lstStyle>
            <a:lvl1pPr marL="0" indent="0" algn="ctr">
              <a:buNone/>
              <a:defRPr sz="3000"/>
            </a:lvl1pPr>
            <a:lvl2pPr marL="685800" indent="0">
              <a:buNone/>
              <a:defRPr sz="3000"/>
            </a:lvl2pPr>
            <a:lvl3pPr marL="1371600" indent="0">
              <a:buNone/>
              <a:defRPr sz="30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370693" y="7663092"/>
            <a:ext cx="15530643" cy="1023708"/>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045887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2656"/>
            <a:ext cx="15530643" cy="5301516"/>
          </a:xfrm>
        </p:spPr>
        <p:txBody>
          <a:bodyPr anchor="ctr"/>
          <a:lstStyle>
            <a:lvl1pPr>
              <a:defRPr sz="4800"/>
            </a:lvl1pPr>
          </a:lstStyle>
          <a:p>
            <a:r>
              <a:rPr lang="en-US"/>
              <a:t>Click to edit Master title style</a:t>
            </a:r>
          </a:p>
        </p:txBody>
      </p:sp>
      <p:sp>
        <p:nvSpPr>
          <p:cNvPr id="4" name="Text Placeholder 3"/>
          <p:cNvSpPr>
            <a:spLocks noGrp="1"/>
          </p:cNvSpPr>
          <p:nvPr>
            <p:ph type="body" sz="half" idx="2"/>
          </p:nvPr>
        </p:nvSpPr>
        <p:spPr>
          <a:xfrm>
            <a:off x="1370692" y="6442770"/>
            <a:ext cx="15530645" cy="2252739"/>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404140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400"/>
            <a:ext cx="13954128" cy="4489356"/>
          </a:xfrm>
        </p:spPr>
        <p:txBody>
          <a:bodyPr anchor="ctr"/>
          <a:lstStyle>
            <a:lvl1pPr>
              <a:defRPr sz="4800"/>
            </a:lvl1pPr>
          </a:lstStyle>
          <a:p>
            <a:r>
              <a:rPr lang="en-US"/>
              <a:t>Click to edit Master title style</a:t>
            </a:r>
          </a:p>
        </p:txBody>
      </p:sp>
      <p:sp>
        <p:nvSpPr>
          <p:cNvPr id="12" name="Text Placeholder 3"/>
          <p:cNvSpPr>
            <a:spLocks noGrp="1"/>
          </p:cNvSpPr>
          <p:nvPr>
            <p:ph type="body" sz="half" idx="13"/>
          </p:nvPr>
        </p:nvSpPr>
        <p:spPr>
          <a:xfrm>
            <a:off x="2580967" y="5415049"/>
            <a:ext cx="13128449" cy="799124"/>
          </a:xfrm>
        </p:spPr>
        <p:txBody>
          <a:bodyPr anchor="t">
            <a:normAutofit/>
          </a:bodyPr>
          <a:lstStyle>
            <a:lvl1pPr marL="0" indent="0" algn="r">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370692" y="6456530"/>
            <a:ext cx="15530645" cy="2234244"/>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1" name="TextBox 10"/>
          <p:cNvSpPr txBox="1"/>
          <p:nvPr/>
        </p:nvSpPr>
        <p:spPr>
          <a:xfrm>
            <a:off x="1485900" y="1327194"/>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a:solidFill>
                  <a:schemeClr val="tx1"/>
                </a:solidFill>
                <a:effectLst/>
              </a:rPr>
              <a:t>“</a:t>
            </a:r>
          </a:p>
        </p:txBody>
      </p:sp>
      <p:sp>
        <p:nvSpPr>
          <p:cNvPr id="13" name="TextBox 12"/>
          <p:cNvSpPr txBox="1"/>
          <p:nvPr/>
        </p:nvSpPr>
        <p:spPr>
          <a:xfrm>
            <a:off x="15757074" y="4392387"/>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a:solidFill>
                  <a:schemeClr val="tx1"/>
                </a:solidFill>
                <a:effectLst/>
              </a:rPr>
              <a:t>”</a:t>
            </a:r>
          </a:p>
        </p:txBody>
      </p:sp>
    </p:spTree>
    <p:extLst>
      <p:ext uri="{BB962C8B-B14F-4D97-AF65-F5344CB8AC3E}">
        <p14:creationId xmlns:p14="http://schemas.microsoft.com/office/powerpoint/2010/main" val="41534252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70692" y="3190414"/>
            <a:ext cx="15530645" cy="3767753"/>
          </a:xfrm>
        </p:spPr>
        <p:txBody>
          <a:bodyPr anchor="b"/>
          <a:lstStyle>
            <a:lvl1pPr>
              <a:defRPr sz="4800"/>
            </a:lvl1pPr>
          </a:lstStyle>
          <a:p>
            <a:r>
              <a:rPr lang="en-US"/>
              <a:t>Click to edit Master title style</a:t>
            </a:r>
          </a:p>
        </p:txBody>
      </p:sp>
      <p:sp>
        <p:nvSpPr>
          <p:cNvPr id="4" name="Text Placeholder 3"/>
          <p:cNvSpPr>
            <a:spLocks noGrp="1"/>
          </p:cNvSpPr>
          <p:nvPr>
            <p:ph type="body" sz="half" idx="2"/>
          </p:nvPr>
        </p:nvSpPr>
        <p:spPr>
          <a:xfrm>
            <a:off x="1370677" y="6975834"/>
            <a:ext cx="15528299"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348200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70693" y="914400"/>
            <a:ext cx="15530643" cy="1455675"/>
          </a:xfrm>
        </p:spPr>
        <p:txBody>
          <a:bodyPr/>
          <a:lstStyle/>
          <a:p>
            <a:r>
              <a:rPr lang="en-US"/>
              <a:t>Click to edit Master title style</a:t>
            </a:r>
          </a:p>
        </p:txBody>
      </p:sp>
      <p:sp>
        <p:nvSpPr>
          <p:cNvPr id="7" name="Text Placeholder 2"/>
          <p:cNvSpPr>
            <a:spLocks noGrp="1"/>
          </p:cNvSpPr>
          <p:nvPr>
            <p:ph type="body" idx="1"/>
          </p:nvPr>
        </p:nvSpPr>
        <p:spPr>
          <a:xfrm>
            <a:off x="1370693"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37069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670067"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66215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949858"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949858"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931634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43" y="2727322"/>
            <a:ext cx="5009958" cy="2771777"/>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700" y="2727322"/>
            <a:ext cx="5009958" cy="2771777"/>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4077" y="2727322"/>
            <a:ext cx="5009958" cy="2771777"/>
          </a:xfrm>
          <a:prstGeom prst="rect">
            <a:avLst/>
          </a:prstGeom>
        </p:spPr>
      </p:pic>
      <p:sp>
        <p:nvSpPr>
          <p:cNvPr id="30" name="Title 1"/>
          <p:cNvSpPr>
            <a:spLocks noGrp="1"/>
          </p:cNvSpPr>
          <p:nvPr>
            <p:ph type="title"/>
          </p:nvPr>
        </p:nvSpPr>
        <p:spPr>
          <a:xfrm>
            <a:off x="1370692" y="914400"/>
            <a:ext cx="15530645" cy="1455675"/>
          </a:xfrm>
        </p:spPr>
        <p:txBody>
          <a:bodyPr/>
          <a:lstStyle/>
          <a:p>
            <a:r>
              <a:rPr lang="en-US"/>
              <a:t>Click to edit Master title style</a:t>
            </a:r>
          </a:p>
        </p:txBody>
      </p:sp>
      <p:sp>
        <p:nvSpPr>
          <p:cNvPr id="19" name="Text Placeholder 2"/>
          <p:cNvSpPr>
            <a:spLocks noGrp="1"/>
          </p:cNvSpPr>
          <p:nvPr>
            <p:ph type="body" idx="1"/>
          </p:nvPr>
        </p:nvSpPr>
        <p:spPr>
          <a:xfrm>
            <a:off x="1370693"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527153" y="2908377"/>
            <a:ext cx="4638552" cy="240443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p>
        </p:txBody>
      </p:sp>
      <p:sp>
        <p:nvSpPr>
          <p:cNvPr id="21" name="Text Placeholder 3"/>
          <p:cNvSpPr>
            <a:spLocks noGrp="1"/>
          </p:cNvSpPr>
          <p:nvPr>
            <p:ph type="body" sz="half" idx="18"/>
          </p:nvPr>
        </p:nvSpPr>
        <p:spPr>
          <a:xfrm>
            <a:off x="1370693" y="6720553"/>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664182"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818615" y="2908641"/>
            <a:ext cx="4638552" cy="241224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p>
        </p:txBody>
      </p:sp>
      <p:sp>
        <p:nvSpPr>
          <p:cNvPr id="24" name="Text Placeholder 3"/>
          <p:cNvSpPr>
            <a:spLocks noGrp="1"/>
          </p:cNvSpPr>
          <p:nvPr>
            <p:ph type="body" sz="half" idx="19"/>
          </p:nvPr>
        </p:nvSpPr>
        <p:spPr>
          <a:xfrm>
            <a:off x="6662153" y="6720551"/>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950046"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2113547" y="2901648"/>
            <a:ext cx="4638552" cy="241094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p>
        </p:txBody>
      </p:sp>
      <p:sp>
        <p:nvSpPr>
          <p:cNvPr id="27" name="Text Placeholder 3"/>
          <p:cNvSpPr>
            <a:spLocks noGrp="1"/>
          </p:cNvSpPr>
          <p:nvPr>
            <p:ph type="body" sz="half" idx="20"/>
          </p:nvPr>
        </p:nvSpPr>
        <p:spPr>
          <a:xfrm>
            <a:off x="11949858" y="6720548"/>
            <a:ext cx="4951476" cy="1966253"/>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7419762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39783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74603" y="914399"/>
            <a:ext cx="3426731" cy="7772402"/>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370694" y="914399"/>
            <a:ext cx="11875308" cy="777240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77273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4168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3102" y="2641601"/>
            <a:ext cx="14385825" cy="2743220"/>
          </a:xfrm>
        </p:spPr>
        <p:txBody>
          <a:bodyPr anchor="b"/>
          <a:lstStyle>
            <a:lvl1pPr algn="ctr">
              <a:defRPr sz="6000" b="0" cap="none"/>
            </a:lvl1pPr>
          </a:lstStyle>
          <a:p>
            <a:r>
              <a:rPr lang="en-US"/>
              <a:t>Click to edit Master title style</a:t>
            </a:r>
          </a:p>
        </p:txBody>
      </p:sp>
      <p:sp>
        <p:nvSpPr>
          <p:cNvPr id="3" name="Text Placeholder 2"/>
          <p:cNvSpPr>
            <a:spLocks noGrp="1"/>
          </p:cNvSpPr>
          <p:nvPr>
            <p:ph type="body" idx="1"/>
          </p:nvPr>
        </p:nvSpPr>
        <p:spPr>
          <a:xfrm>
            <a:off x="1943102" y="5384819"/>
            <a:ext cx="14385825" cy="2260581"/>
          </a:xfrm>
        </p:spPr>
        <p:txBody>
          <a:bodyPr anchor="t"/>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49014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70693" y="2598674"/>
            <a:ext cx="7590746" cy="608812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304339" y="2598674"/>
            <a:ext cx="7596998" cy="608812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4462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93" y="2601760"/>
            <a:ext cx="7633608" cy="6223154"/>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728" y="2601760"/>
            <a:ext cx="7633608" cy="6223154"/>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08808" y="2752881"/>
            <a:ext cx="7314516" cy="817326"/>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08808" y="3570206"/>
            <a:ext cx="7314516" cy="5116595"/>
          </a:xfrm>
        </p:spPr>
        <p:txBody>
          <a:bodyPr anchor="t">
            <a:normAutofit/>
          </a:bodyPr>
          <a:lstStyle>
            <a:lvl1pPr>
              <a:defRPr sz="2700"/>
            </a:lvl1pPr>
            <a:lvl2pPr>
              <a:defRPr sz="2400"/>
            </a:lvl2pPr>
            <a:lvl3pPr>
              <a:defRPr sz="21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442451" y="2752882"/>
            <a:ext cx="7342995" cy="817325"/>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442451" y="3570206"/>
            <a:ext cx="7342995" cy="5116595"/>
          </a:xfrm>
        </p:spPr>
        <p:txBody>
          <a:bodyPr anchor="t">
            <a:normAutofit/>
          </a:bodyPr>
          <a:lstStyle>
            <a:lvl1pPr>
              <a:defRPr sz="2700"/>
            </a:lvl1pPr>
            <a:lvl2pPr>
              <a:defRPr sz="2400"/>
            </a:lvl2pPr>
            <a:lvl3pPr>
              <a:defRPr sz="21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72930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67080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840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0"/>
            <a:ext cx="5560334" cy="2732877"/>
          </a:xfrm>
        </p:spPr>
        <p:txBody>
          <a:bodyPr anchor="b">
            <a:normAutofit/>
          </a:bodyPr>
          <a:lstStyle>
            <a:lvl1pPr algn="ctr">
              <a:defRPr sz="3600" b="0"/>
            </a:lvl1pPr>
          </a:lstStyle>
          <a:p>
            <a:r>
              <a:rPr lang="en-US"/>
              <a:t>Click to edit Master title style</a:t>
            </a:r>
          </a:p>
        </p:txBody>
      </p:sp>
      <p:sp>
        <p:nvSpPr>
          <p:cNvPr id="3" name="Content Placeholder 2"/>
          <p:cNvSpPr>
            <a:spLocks noGrp="1"/>
          </p:cNvSpPr>
          <p:nvPr>
            <p:ph idx="1"/>
          </p:nvPr>
        </p:nvSpPr>
        <p:spPr>
          <a:xfrm>
            <a:off x="7283450" y="914400"/>
            <a:ext cx="9617886" cy="7772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0693" y="3647277"/>
            <a:ext cx="5560334" cy="5039522"/>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96737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0498" y="914400"/>
            <a:ext cx="5376249" cy="7807248"/>
          </a:xfrm>
          <a:prstGeom prst="rect">
            <a:avLst/>
          </a:prstGeom>
        </p:spPr>
      </p:pic>
      <p:sp>
        <p:nvSpPr>
          <p:cNvPr id="2" name="Title 1"/>
          <p:cNvSpPr>
            <a:spLocks noGrp="1"/>
          </p:cNvSpPr>
          <p:nvPr>
            <p:ph type="title"/>
          </p:nvPr>
        </p:nvSpPr>
        <p:spPr>
          <a:xfrm>
            <a:off x="1370693" y="914885"/>
            <a:ext cx="8902424" cy="2744007"/>
          </a:xfrm>
        </p:spPr>
        <p:txBody>
          <a:bodyPr anchor="b">
            <a:noAutofit/>
          </a:bodyPr>
          <a:lstStyle>
            <a:lvl1pPr algn="ctr">
              <a:defRPr sz="4800" b="0"/>
            </a:lvl1pPr>
          </a:lstStyle>
          <a:p>
            <a:r>
              <a:rPr lang="en-US"/>
              <a:t>Click to edit Master title style</a:t>
            </a:r>
          </a:p>
        </p:txBody>
      </p:sp>
      <p:sp>
        <p:nvSpPr>
          <p:cNvPr id="3" name="Picture Placeholder 2"/>
          <p:cNvSpPr>
            <a:spLocks noGrp="1" noChangeAspect="1"/>
          </p:cNvSpPr>
          <p:nvPr>
            <p:ph type="pic" idx="1"/>
          </p:nvPr>
        </p:nvSpPr>
        <p:spPr>
          <a:xfrm>
            <a:off x="11163827" y="1145553"/>
            <a:ext cx="4913627" cy="7369233"/>
          </a:xfr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p>
        </p:txBody>
      </p:sp>
      <p:sp>
        <p:nvSpPr>
          <p:cNvPr id="4" name="Text Placeholder 3"/>
          <p:cNvSpPr>
            <a:spLocks noGrp="1"/>
          </p:cNvSpPr>
          <p:nvPr>
            <p:ph type="body" sz="half" idx="2"/>
          </p:nvPr>
        </p:nvSpPr>
        <p:spPr>
          <a:xfrm>
            <a:off x="1370693" y="3658891"/>
            <a:ext cx="8902424" cy="5064201"/>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803782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0693" y="914400"/>
            <a:ext cx="15530643" cy="1455675"/>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370693" y="2598674"/>
            <a:ext cx="15530643" cy="6088127"/>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518104" y="8824913"/>
            <a:ext cx="4114800"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5" name="Footer Placeholder 4"/>
          <p:cNvSpPr>
            <a:spLocks noGrp="1"/>
          </p:cNvSpPr>
          <p:nvPr>
            <p:ph type="ftr" sz="quarter" idx="3"/>
          </p:nvPr>
        </p:nvSpPr>
        <p:spPr>
          <a:xfrm>
            <a:off x="1370693" y="8824913"/>
            <a:ext cx="10009298" cy="547688"/>
          </a:xfrm>
          <a:prstGeom prst="rect">
            <a:avLst/>
          </a:prstGeom>
        </p:spPr>
        <p:txBody>
          <a:bodyPr vert="horz" lIns="91440" tIns="45720" rIns="91440" bIns="45720" rtlCol="0" anchor="ctr"/>
          <a:lstStyle>
            <a:lvl1pPr algn="l">
              <a:defRPr sz="15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5771017" y="8824913"/>
            <a:ext cx="1130318"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82454470"/>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hf sldNum="0" hdr="0" ftr="0" dt="0"/>
  <p:txStyles>
    <p:titleStyle>
      <a:lvl1pPr algn="ctr" defTabSz="685800" rtl="0" eaLnBrk="1" latinLnBrk="0" hangingPunct="1">
        <a:spcBef>
          <a:spcPct val="0"/>
        </a:spcBef>
        <a:buNone/>
        <a:defRPr sz="6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459000" algn="l" defTabSz="685800" rtl="0" eaLnBrk="1" latinLnBrk="0" hangingPunct="1">
        <a:spcBef>
          <a:spcPct val="20000"/>
        </a:spcBef>
        <a:spcAft>
          <a:spcPts val="900"/>
        </a:spcAft>
        <a:buClr>
          <a:schemeClr val="tx2"/>
        </a:buClr>
        <a:buSzPct val="70000"/>
        <a:buFont typeface="Wingdings 2" charset="2"/>
        <a:buChar char=""/>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1080000" indent="-405000" algn="l" defTabSz="685800" rtl="0" eaLnBrk="1" latinLnBrk="0" hangingPunct="1">
        <a:spcBef>
          <a:spcPct val="20000"/>
        </a:spcBef>
        <a:spcAft>
          <a:spcPts val="900"/>
        </a:spcAft>
        <a:buClr>
          <a:schemeClr val="tx2"/>
        </a:buClr>
        <a:buSzPct val="70000"/>
        <a:buFont typeface="Wingdings 2" charset="2"/>
        <a:buChar char=""/>
        <a:defRPr sz="2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539000" indent="-324000" algn="l" defTabSz="685800" rtl="0" eaLnBrk="1" latinLnBrk="0" hangingPunct="1">
        <a:spcBef>
          <a:spcPct val="20000"/>
        </a:spcBef>
        <a:spcAft>
          <a:spcPts val="9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2079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511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30219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36027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41835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46593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hyperlink" Target="https://www.girlgeekupnorth.co.uk/oubliette-building-maths-escape-room-exhibition/robot-maz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mailto:aditya.pradhan@learner.manipal.edu" TargetMode="External"/><Relationship Id="rId7" Type="http://schemas.openxmlformats.org/officeDocument/2006/relationships/hyperlink" Target="mailto:poornalatha.g@manipal.edu"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mailto:shilpa.puttegowda_pais@nokia.com" TargetMode="External"/><Relationship Id="rId5" Type="http://schemas.openxmlformats.org/officeDocument/2006/relationships/hyperlink" Target="mailto:elangovan.manickam@nokia-bell-labs.com" TargetMode="External"/><Relationship Id="rId4" Type="http://schemas.openxmlformats.org/officeDocument/2006/relationships/hyperlink" Target="mailto:arihant.jha1@learner.manipal.edu"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83"/>
        <p:cNvGrpSpPr/>
        <p:nvPr/>
      </p:nvGrpSpPr>
      <p:grpSpPr>
        <a:xfrm>
          <a:off x="0" y="0"/>
          <a:ext cx="0" cy="0"/>
          <a:chOff x="0" y="0"/>
          <a:chExt cx="0" cy="0"/>
        </a:xfrm>
      </p:grpSpPr>
      <p:grpSp>
        <p:nvGrpSpPr>
          <p:cNvPr id="84" name="Google Shape;84;p1"/>
          <p:cNvGrpSpPr/>
          <p:nvPr/>
        </p:nvGrpSpPr>
        <p:grpSpPr>
          <a:xfrm>
            <a:off x="2785285" y="3077277"/>
            <a:ext cx="12717430" cy="6107998"/>
            <a:chOff x="0" y="9525"/>
            <a:chExt cx="16956573" cy="8143998"/>
          </a:xfrm>
        </p:grpSpPr>
        <p:sp>
          <p:nvSpPr>
            <p:cNvPr id="85" name="Google Shape;85;p1"/>
            <p:cNvSpPr txBox="1"/>
            <p:nvPr/>
          </p:nvSpPr>
          <p:spPr>
            <a:xfrm>
              <a:off x="0" y="9525"/>
              <a:ext cx="5517772" cy="579371"/>
            </a:xfrm>
            <a:prstGeom prst="rect">
              <a:avLst/>
            </a:prstGeom>
            <a:noFill/>
            <a:ln>
              <a:noFill/>
            </a:ln>
          </p:spPr>
          <p:txBody>
            <a:bodyPr spcFirstLastPara="1" wrap="square" lIns="0" tIns="0" rIns="0" bIns="0" anchor="t" anchorCtr="0">
              <a:spAutoFit/>
            </a:bodyPr>
            <a:lstStyle/>
            <a:p>
              <a:pPr marL="0" marR="0" lvl="0" indent="0" algn="l" rtl="0">
                <a:lnSpc>
                  <a:spcPct val="193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txBox="1"/>
            <p:nvPr/>
          </p:nvSpPr>
          <p:spPr>
            <a:xfrm>
              <a:off x="0" y="1954093"/>
              <a:ext cx="16956573" cy="494897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13024" b="1" i="0" u="none" strike="noStrike" cap="none">
                  <a:solidFill>
                    <a:srgbClr val="FFC700"/>
                  </a:solidFill>
                  <a:latin typeface="Poppins"/>
                  <a:ea typeface="Poppins"/>
                  <a:cs typeface="Poppins"/>
                  <a:sym typeface="Poppins"/>
                </a:rPr>
                <a:t>ROS Mapping Platform</a:t>
              </a:r>
              <a:endParaRPr/>
            </a:p>
          </p:txBody>
        </p:sp>
        <p:sp>
          <p:nvSpPr>
            <p:cNvPr id="87" name="Google Shape;87;p1"/>
            <p:cNvSpPr txBox="1"/>
            <p:nvPr/>
          </p:nvSpPr>
          <p:spPr>
            <a:xfrm>
              <a:off x="0" y="7565786"/>
              <a:ext cx="16956573" cy="587737"/>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04" b="0" i="0" u="none" strike="noStrike" cap="none">
                  <a:solidFill>
                    <a:srgbClr val="FFFFFF"/>
                  </a:solidFill>
                  <a:latin typeface="Poppins Medium"/>
                  <a:ea typeface="Poppins Medium"/>
                  <a:cs typeface="Poppins Medium"/>
                  <a:sym typeface="Poppins Medium"/>
                </a:rPr>
                <a:t>A Middleware path for ROS-NonROS map​</a:t>
              </a:r>
              <a:endParaRPr/>
            </a:p>
          </p:txBody>
        </p:sp>
      </p:grpSp>
      <p:pic>
        <p:nvPicPr>
          <p:cNvPr id="89" name="Google Shape;89;p1"/>
          <p:cNvPicPr preferRelativeResize="0"/>
          <p:nvPr/>
        </p:nvPicPr>
        <p:blipFill>
          <a:blip r:embed="rId5">
            <a:alphaModFix/>
          </a:blip>
          <a:stretch>
            <a:fillRect/>
          </a:stretch>
        </p:blipFill>
        <p:spPr>
          <a:xfrm>
            <a:off x="9961774" y="0"/>
            <a:ext cx="8326226" cy="1107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a:extLst>
              <a:ext uri="{FF2B5EF4-FFF2-40B4-BE49-F238E27FC236}">
                <a16:creationId xmlns:a16="http://schemas.microsoft.com/office/drawing/2014/main" id="{0CA59E8B-4E55-442A-939F-802BF3DFC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9472" y="3294541"/>
            <a:ext cx="7329055" cy="12399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196" name="Google Shape;196;p10"/>
          <p:cNvGrpSpPr/>
          <p:nvPr/>
        </p:nvGrpSpPr>
        <p:grpSpPr>
          <a:xfrm>
            <a:off x="1678944" y="2809866"/>
            <a:ext cx="6271531" cy="5116389"/>
            <a:chOff x="0" y="0"/>
            <a:chExt cx="8362041" cy="6821852"/>
          </a:xfrm>
        </p:grpSpPr>
        <p:sp>
          <p:nvSpPr>
            <p:cNvPr id="197" name="Google Shape;197;p10"/>
            <p:cNvSpPr txBox="1"/>
            <p:nvPr/>
          </p:nvSpPr>
          <p:spPr>
            <a:xfrm>
              <a:off x="0" y="0"/>
              <a:ext cx="8362041" cy="120692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940" b="1" i="0" u="none" strike="noStrike" cap="none">
                  <a:solidFill>
                    <a:srgbClr val="FFFFFF"/>
                  </a:solidFill>
                  <a:latin typeface="Poppins"/>
                  <a:ea typeface="Poppins"/>
                  <a:cs typeface="Poppins"/>
                  <a:sym typeface="Poppins"/>
                </a:rPr>
                <a:t>GMapping</a:t>
              </a:r>
              <a:endParaRPr/>
            </a:p>
          </p:txBody>
        </p:sp>
        <p:sp>
          <p:nvSpPr>
            <p:cNvPr id="198" name="Google Shape;198;p10"/>
            <p:cNvSpPr txBox="1"/>
            <p:nvPr/>
          </p:nvSpPr>
          <p:spPr>
            <a:xfrm>
              <a:off x="0" y="2932287"/>
              <a:ext cx="8362041" cy="3889565"/>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2363" b="0" i="0" u="none" strike="noStrike" cap="none">
                  <a:solidFill>
                    <a:srgbClr val="FFFFFF"/>
                  </a:solidFill>
                  <a:latin typeface="Poppins Light"/>
                  <a:ea typeface="Poppins Light"/>
                  <a:cs typeface="Poppins Light"/>
                  <a:sym typeface="Poppins Light"/>
                </a:rPr>
                <a:t>This package contains GMapping, from OpenSlam, and a ROS wrapper. The gmapping package provides laser-based SLAM. You can create a 2-D occupancy grid map (like a building floorplan) from laser and pose data collected by a mobile robot. </a:t>
              </a:r>
              <a:endParaRPr/>
            </a:p>
          </p:txBody>
        </p:sp>
        <p:cxnSp>
          <p:nvCxnSpPr>
            <p:cNvPr id="199" name="Google Shape;199;p10"/>
            <p:cNvCxnSpPr/>
            <p:nvPr/>
          </p:nvCxnSpPr>
          <p:spPr>
            <a:xfrm>
              <a:off x="0" y="2079889"/>
              <a:ext cx="8362041" cy="0"/>
            </a:xfrm>
            <a:prstGeom prst="straightConnector1">
              <a:avLst/>
            </a:prstGeom>
            <a:noFill/>
            <a:ln w="27050" cap="rnd" cmpd="sng">
              <a:solidFill>
                <a:srgbClr val="10B5BF"/>
              </a:solidFill>
              <a:prstDash val="solid"/>
              <a:round/>
              <a:headEnd type="none" w="sm" len="sm"/>
              <a:tailEnd type="none" w="sm" len="sm"/>
            </a:ln>
          </p:spPr>
        </p:cxnSp>
      </p:grpSp>
      <p:grpSp>
        <p:nvGrpSpPr>
          <p:cNvPr id="200" name="Google Shape;200;p10"/>
          <p:cNvGrpSpPr/>
          <p:nvPr/>
        </p:nvGrpSpPr>
        <p:grpSpPr>
          <a:xfrm>
            <a:off x="10649165" y="2809866"/>
            <a:ext cx="6271531" cy="4695862"/>
            <a:chOff x="0" y="0"/>
            <a:chExt cx="8362041" cy="6261148"/>
          </a:xfrm>
        </p:grpSpPr>
        <p:sp>
          <p:nvSpPr>
            <p:cNvPr id="201" name="Google Shape;201;p10"/>
            <p:cNvSpPr txBox="1"/>
            <p:nvPr/>
          </p:nvSpPr>
          <p:spPr>
            <a:xfrm>
              <a:off x="0" y="0"/>
              <a:ext cx="8362041" cy="1206500"/>
            </a:xfrm>
            <a:prstGeom prst="rect">
              <a:avLst/>
            </a:prstGeom>
            <a:noFill/>
            <a:ln>
              <a:noFill/>
            </a:ln>
          </p:spPr>
          <p:txBody>
            <a:bodyPr spcFirstLastPara="1" wrap="square" lIns="0" tIns="0" rIns="0" bIns="0" anchor="t" anchorCtr="0">
              <a:spAutoFit/>
            </a:bodyPr>
            <a:lstStyle/>
            <a:p>
              <a:pPr marL="0" marR="0" lvl="0" indent="0" algn="ctr" rtl="0">
                <a:lnSpc>
                  <a:spcPct val="119993"/>
                </a:lnSpc>
                <a:spcBef>
                  <a:spcPts val="0"/>
                </a:spcBef>
                <a:spcAft>
                  <a:spcPts val="0"/>
                </a:spcAft>
                <a:buNone/>
              </a:pPr>
              <a:r>
                <a:rPr lang="en-US" sz="5937" b="1" i="0" u="none" strike="noStrike" cap="none">
                  <a:solidFill>
                    <a:srgbClr val="FFFFFF"/>
                  </a:solidFill>
                  <a:latin typeface="Poppins"/>
                  <a:ea typeface="Poppins"/>
                  <a:cs typeface="Poppins"/>
                  <a:sym typeface="Poppins"/>
                </a:rPr>
                <a:t>URDF Convertor</a:t>
              </a:r>
              <a:endParaRPr/>
            </a:p>
          </p:txBody>
        </p:sp>
        <p:sp>
          <p:nvSpPr>
            <p:cNvPr id="202" name="Google Shape;202;p10"/>
            <p:cNvSpPr txBox="1"/>
            <p:nvPr/>
          </p:nvSpPr>
          <p:spPr>
            <a:xfrm>
              <a:off x="0" y="2931864"/>
              <a:ext cx="8362041" cy="332928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2363" b="0" i="0" u="none" strike="noStrike" cap="none">
                  <a:solidFill>
                    <a:srgbClr val="FFFFFF"/>
                  </a:solidFill>
                  <a:latin typeface="Poppins Light"/>
                  <a:ea typeface="Poppins Light"/>
                  <a:cs typeface="Poppins Light"/>
                  <a:sym typeface="Poppins Light"/>
                </a:rPr>
                <a:t>The Unified Robotic Description Format (URDF) is an XML file format used in ROS to describe all elements of a robot.</a:t>
              </a:r>
              <a:endParaRPr/>
            </a:p>
            <a:p>
              <a:pPr marL="0" marR="0" lvl="0" indent="0" algn="l" rtl="0">
                <a:lnSpc>
                  <a:spcPct val="139991"/>
                </a:lnSpc>
                <a:spcBef>
                  <a:spcPts val="0"/>
                </a:spcBef>
                <a:spcAft>
                  <a:spcPts val="0"/>
                </a:spcAft>
                <a:buNone/>
              </a:pPr>
              <a:r>
                <a:rPr lang="en-US" sz="2363" b="0" i="0" u="none" strike="noStrike" cap="none">
                  <a:solidFill>
                    <a:srgbClr val="FFFFFF"/>
                  </a:solidFill>
                  <a:latin typeface="Poppins Light"/>
                  <a:ea typeface="Poppins Light"/>
                  <a:cs typeface="Poppins Light"/>
                  <a:sym typeface="Poppins Light"/>
                </a:rPr>
                <a:t>To use it in Unity we need to convert it into an appropriate format before we allowed to use it.</a:t>
              </a:r>
              <a:endParaRPr/>
            </a:p>
          </p:txBody>
        </p:sp>
        <p:cxnSp>
          <p:nvCxnSpPr>
            <p:cNvPr id="203" name="Google Shape;203;p10"/>
            <p:cNvCxnSpPr/>
            <p:nvPr/>
          </p:nvCxnSpPr>
          <p:spPr>
            <a:xfrm>
              <a:off x="0" y="2079466"/>
              <a:ext cx="8362041" cy="0"/>
            </a:xfrm>
            <a:prstGeom prst="straightConnector1">
              <a:avLst/>
            </a:prstGeom>
            <a:noFill/>
            <a:ln w="27050" cap="rnd" cmpd="sng">
              <a:solidFill>
                <a:srgbClr val="10B5BF"/>
              </a:solidFill>
              <a:prstDash val="solid"/>
              <a:round/>
              <a:headEnd type="none" w="sm" len="sm"/>
              <a:tailEnd type="none" w="sm" len="sm"/>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07"/>
        <p:cNvGrpSpPr/>
        <p:nvPr/>
      </p:nvGrpSpPr>
      <p:grpSpPr>
        <a:xfrm>
          <a:off x="0" y="0"/>
          <a:ext cx="0" cy="0"/>
          <a:chOff x="0" y="0"/>
          <a:chExt cx="0" cy="0"/>
        </a:xfrm>
      </p:grpSpPr>
      <p:sp>
        <p:nvSpPr>
          <p:cNvPr id="208" name="Google Shape;208;gfbc9e68354_0_3"/>
          <p:cNvSpPr txBox="1"/>
          <p:nvPr/>
        </p:nvSpPr>
        <p:spPr>
          <a:xfrm>
            <a:off x="4259938" y="736680"/>
            <a:ext cx="10065600" cy="1062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900" b="1">
                <a:solidFill>
                  <a:srgbClr val="FFC700"/>
                </a:solidFill>
                <a:latin typeface="Open Sans ExtraBold"/>
                <a:ea typeface="Open Sans ExtraBold"/>
                <a:cs typeface="Open Sans ExtraBold"/>
                <a:sym typeface="Open Sans ExtraBold"/>
              </a:rPr>
              <a:t>RMF</a:t>
            </a:r>
            <a:endParaRPr>
              <a:solidFill>
                <a:srgbClr val="FFC700"/>
              </a:solidFill>
            </a:endParaRPr>
          </a:p>
        </p:txBody>
      </p:sp>
      <p:sp>
        <p:nvSpPr>
          <p:cNvPr id="209" name="Google Shape;209;gfbc9e68354_0_3"/>
          <p:cNvSpPr txBox="1"/>
          <p:nvPr/>
        </p:nvSpPr>
        <p:spPr>
          <a:xfrm>
            <a:off x="1457550" y="2943150"/>
            <a:ext cx="15766800" cy="597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US" sz="2300" b="1">
                <a:solidFill>
                  <a:schemeClr val="lt1"/>
                </a:solidFill>
              </a:rPr>
              <a:t>Robotics Middleware Framework stands for a collection of reusable, scalable libraries and tools building on top of ROS  that enable the interoperability of heterogeneous fleets of any type of robotic systems. RMF utilizes standardized communication protocols to infrastructure, environments and automation where robots are deployed to optimize the use of critical resources (i.e. robots, lifts, doors, passageways, etc).</a:t>
            </a:r>
            <a:endParaRPr sz="2300" b="1">
              <a:solidFill>
                <a:schemeClr val="lt1"/>
              </a:solidFill>
            </a:endParaRPr>
          </a:p>
          <a:p>
            <a:pPr marL="0" lvl="0" indent="0" algn="l" rtl="0">
              <a:lnSpc>
                <a:spcPct val="115000"/>
              </a:lnSpc>
              <a:spcBef>
                <a:spcPts val="2400"/>
              </a:spcBef>
              <a:spcAft>
                <a:spcPts val="0"/>
              </a:spcAft>
              <a:buNone/>
            </a:pPr>
            <a:r>
              <a:rPr lang="en-US" sz="2300" b="1">
                <a:solidFill>
                  <a:schemeClr val="lt1"/>
                </a:solidFill>
              </a:rPr>
              <a:t>It enables interoperability among heterogeneous robot fleets while managing robot traffic that share resources such as space, building infrastructure systems (lifts, doors, etc) and other automation systems within the same facility. RMF also handles task allocation and conflict resolution among its participants (de-conflicting traffic lanes and other resources).”</a:t>
            </a:r>
            <a:endParaRPr sz="2300" b="1">
              <a:solidFill>
                <a:schemeClr val="lt1"/>
              </a:solidFill>
            </a:endParaRPr>
          </a:p>
          <a:p>
            <a:pPr marL="0" lvl="0" indent="0" algn="l" rtl="0">
              <a:lnSpc>
                <a:spcPct val="115000"/>
              </a:lnSpc>
              <a:spcBef>
                <a:spcPts val="2400"/>
              </a:spcBef>
              <a:spcAft>
                <a:spcPts val="0"/>
              </a:spcAft>
              <a:buClr>
                <a:schemeClr val="dk1"/>
              </a:buClr>
              <a:buSzPts val="1100"/>
              <a:buFont typeface="Arial"/>
              <a:buNone/>
            </a:pPr>
            <a:r>
              <a:rPr lang="en-US" sz="2300" b="1">
                <a:solidFill>
                  <a:schemeClr val="lt1"/>
                </a:solidFill>
              </a:rPr>
              <a:t>The architecture of RMF is designed in such a way to allow scalability as the level of automation in an environment increases. There are various ways for systems and users to interact with RMF via APIs and customizable user interfaces. Once deployed in an environment, RMF will save costs by allowing resources to be shared and integrations to be minimized.</a:t>
            </a:r>
            <a:endParaRPr sz="2300" b="1">
              <a:solidFill>
                <a:schemeClr val="lt1"/>
              </a:solidFill>
            </a:endParaRPr>
          </a:p>
          <a:p>
            <a:pPr marL="0" lvl="0" indent="0" algn="l" rtl="0">
              <a:spcBef>
                <a:spcPts val="600"/>
              </a:spcBef>
              <a:spcAft>
                <a:spcPts val="0"/>
              </a:spcAft>
              <a:buNone/>
            </a:pPr>
            <a:endParaRPr>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gfbc9e68354_0_22"/>
          <p:cNvSpPr txBox="1"/>
          <p:nvPr/>
        </p:nvSpPr>
        <p:spPr>
          <a:xfrm>
            <a:off x="3460502" y="680625"/>
            <a:ext cx="11760900" cy="1062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900" b="1">
                <a:solidFill>
                  <a:srgbClr val="FFC700"/>
                </a:solidFill>
                <a:latin typeface="Open Sans ExtraBold"/>
                <a:ea typeface="Open Sans ExtraBold"/>
                <a:cs typeface="Open Sans ExtraBold"/>
                <a:sym typeface="Open Sans ExtraBold"/>
              </a:rPr>
              <a:t>ROS Robots Limitations</a:t>
            </a:r>
            <a:endParaRPr>
              <a:solidFill>
                <a:srgbClr val="FFC700"/>
              </a:solidFill>
            </a:endParaRPr>
          </a:p>
        </p:txBody>
      </p:sp>
      <p:sp>
        <p:nvSpPr>
          <p:cNvPr id="215" name="Google Shape;215;gfbc9e68354_0_22"/>
          <p:cNvSpPr txBox="1"/>
          <p:nvPr/>
        </p:nvSpPr>
        <p:spPr>
          <a:xfrm>
            <a:off x="1457550" y="2943150"/>
            <a:ext cx="15766800" cy="59568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lt1"/>
              </a:buClr>
              <a:buSzPts val="2500"/>
              <a:buChar char="●"/>
            </a:pPr>
            <a:r>
              <a:rPr lang="en-US" sz="2500" b="1">
                <a:solidFill>
                  <a:schemeClr val="lt1"/>
                </a:solidFill>
              </a:rPr>
              <a:t>Difficulty in learning</a:t>
            </a:r>
            <a:r>
              <a:rPr lang="en-US" sz="2500">
                <a:solidFill>
                  <a:schemeClr val="lt1"/>
                </a:solidFill>
              </a:rPr>
              <a:t>: ROS can be difficult to learn. It has a steep learning curve and developers should become familiar with many new concepts to get benefits from the ROS framework.</a:t>
            </a:r>
            <a:endParaRPr sz="2500" b="1">
              <a:solidFill>
                <a:schemeClr val="lt1"/>
              </a:solidFill>
            </a:endParaRPr>
          </a:p>
          <a:p>
            <a:pPr marL="457200" lvl="0" indent="-387350" algn="l" rtl="0">
              <a:spcBef>
                <a:spcPts val="0"/>
              </a:spcBef>
              <a:spcAft>
                <a:spcPts val="0"/>
              </a:spcAft>
              <a:buClr>
                <a:schemeClr val="lt1"/>
              </a:buClr>
              <a:buSzPts val="2500"/>
              <a:buChar char="●"/>
            </a:pPr>
            <a:r>
              <a:rPr lang="en-US" sz="2500" b="1">
                <a:solidFill>
                  <a:schemeClr val="lt1"/>
                </a:solidFill>
              </a:rPr>
              <a:t>Difficulties in starting with simulation</a:t>
            </a:r>
            <a:r>
              <a:rPr lang="en-US" sz="2500">
                <a:solidFill>
                  <a:schemeClr val="lt1"/>
                </a:solidFill>
              </a:rPr>
              <a:t>: The main simulator in ROS is Gazebo. Even though Gazebo works well, to get started with Gazebo is not an easy task. The simulator has no inbuilt features to program. Complete simulation is done only through coding in ROS. When we compare Gazebo with other simulators, such as V-REP and Webots, they have inbuilt functionalities to prototype and program the robot.</a:t>
            </a:r>
            <a:endParaRPr sz="2500">
              <a:solidFill>
                <a:schemeClr val="lt1"/>
              </a:solidFill>
            </a:endParaRPr>
          </a:p>
          <a:p>
            <a:pPr marL="457200" lvl="0" indent="-387350" algn="l" rtl="0">
              <a:spcBef>
                <a:spcPts val="0"/>
              </a:spcBef>
              <a:spcAft>
                <a:spcPts val="0"/>
              </a:spcAft>
              <a:buClr>
                <a:schemeClr val="lt1"/>
              </a:buClr>
              <a:buSzPts val="2500"/>
              <a:buChar char="●"/>
            </a:pPr>
            <a:r>
              <a:rPr lang="en-US" sz="2500" b="1">
                <a:solidFill>
                  <a:schemeClr val="lt1"/>
                </a:solidFill>
              </a:rPr>
              <a:t>Difficulties in robot modeling</a:t>
            </a:r>
            <a:r>
              <a:rPr lang="en-US" sz="2500">
                <a:solidFill>
                  <a:schemeClr val="lt1"/>
                </a:solidFill>
              </a:rPr>
              <a:t>: The robot modeling in ROS is performed using URDF, which is an XML-based robot description. In short, we need to write the robot model as a description using URDF tags</a:t>
            </a:r>
            <a:endParaRPr sz="2500">
              <a:solidFill>
                <a:schemeClr val="lt1"/>
              </a:solidFill>
            </a:endParaRPr>
          </a:p>
          <a:p>
            <a:pPr marL="457200" lvl="0" indent="-387350" algn="l" rtl="0">
              <a:spcBef>
                <a:spcPts val="0"/>
              </a:spcBef>
              <a:spcAft>
                <a:spcPts val="0"/>
              </a:spcAft>
              <a:buClr>
                <a:schemeClr val="lt1"/>
              </a:buClr>
              <a:buSzPts val="2500"/>
              <a:buChar char="●"/>
            </a:pPr>
            <a:r>
              <a:rPr lang="en-US" sz="2500" b="1">
                <a:solidFill>
                  <a:schemeClr val="lt1"/>
                </a:solidFill>
              </a:rPr>
              <a:t>Potential limitations</a:t>
            </a:r>
            <a:r>
              <a:rPr lang="en-US" sz="2500">
                <a:solidFill>
                  <a:schemeClr val="lt1"/>
                </a:solidFill>
              </a:rPr>
              <a:t>:Current ROS versions have some limitations. For example, there is a lack of a native real-time application development support or the complexity to implement robust multi-robot distributed applications.</a:t>
            </a:r>
            <a:endParaRPr sz="2500">
              <a:solidFill>
                <a:schemeClr val="lt1"/>
              </a:solidFill>
            </a:endParaRPr>
          </a:p>
          <a:p>
            <a:pPr marL="457200" lvl="0" indent="-387350" algn="l" rtl="0">
              <a:spcBef>
                <a:spcPts val="0"/>
              </a:spcBef>
              <a:spcAft>
                <a:spcPts val="0"/>
              </a:spcAft>
              <a:buClr>
                <a:schemeClr val="lt1"/>
              </a:buClr>
              <a:buSzPts val="2500"/>
              <a:buChar char="●"/>
            </a:pPr>
            <a:r>
              <a:rPr lang="en-US" sz="2500" b="1">
                <a:solidFill>
                  <a:schemeClr val="lt1"/>
                </a:solidFill>
              </a:rPr>
              <a:t>Different for different robots</a:t>
            </a:r>
            <a:r>
              <a:rPr lang="en-US" sz="2500">
                <a:solidFill>
                  <a:schemeClr val="lt1"/>
                </a:solidFill>
              </a:rPr>
              <a:t>: When we deploy ROS on a commercial product, a lot of things need to be taken care of. One thing is the code quality. Most of the code in ROS is contributed by researchers from universities, so if we are not satisfied with the ROS code quality, it is better to write our own code, which is specific to the robot and only use the ROS core functionalities if required.</a:t>
            </a:r>
            <a:endParaRPr sz="25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3" name="Google Shape;223;p11"/>
          <p:cNvPicPr preferRelativeResize="0"/>
          <p:nvPr/>
        </p:nvPicPr>
        <p:blipFill rotWithShape="1">
          <a:blip r:embed="rId3">
            <a:alphaModFix/>
          </a:blip>
          <a:srcRect/>
          <a:stretch/>
        </p:blipFill>
        <p:spPr>
          <a:xfrm>
            <a:off x="2227299" y="2064327"/>
            <a:ext cx="14352000" cy="7670223"/>
          </a:xfrm>
          <a:prstGeom prst="rect">
            <a:avLst/>
          </a:prstGeom>
          <a:noFill/>
          <a:ln>
            <a:noFill/>
          </a:ln>
        </p:spPr>
      </p:pic>
      <p:sp>
        <p:nvSpPr>
          <p:cNvPr id="224" name="Google Shape;224;p11"/>
          <p:cNvSpPr txBox="1"/>
          <p:nvPr/>
        </p:nvSpPr>
        <p:spPr>
          <a:xfrm>
            <a:off x="1967944" y="355478"/>
            <a:ext cx="14352000" cy="1723549"/>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8000" b="1" i="0" u="none" strike="noStrike" cap="none">
                <a:solidFill>
                  <a:srgbClr val="FFC700"/>
                </a:solidFill>
                <a:latin typeface="Open Sans ExtraBold"/>
                <a:ea typeface="Open Sans ExtraBold"/>
                <a:cs typeface="Open Sans ExtraBold"/>
                <a:sym typeface="Open Sans ExtraBold"/>
              </a:rPr>
              <a:t>Approaching the problem</a:t>
            </a:r>
            <a:endParaRPr lang="en-US" sz="8000">
              <a:solidFill>
                <a:srgbClr val="FFC7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52B20F4-279C-48F6-AB55-7A49B9A422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51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074" name="Picture 2" descr="A screenshot of a computer&#10;&#10;Description automatically generated with medium confidence">
            <a:extLst>
              <a:ext uri="{FF2B5EF4-FFF2-40B4-BE49-F238E27FC236}">
                <a16:creationId xmlns:a16="http://schemas.microsoft.com/office/drawing/2014/main" id="{947B9F51-F581-4142-B231-966319B58A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50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E750459-6D63-41C7-897A-964983011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79" b="1"/>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767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10;&#10;Description automatically generated">
            <a:extLst>
              <a:ext uri="{FF2B5EF4-FFF2-40B4-BE49-F238E27FC236}">
                <a16:creationId xmlns:a16="http://schemas.microsoft.com/office/drawing/2014/main" id="{1342E3B6-5174-41C7-BF8A-75532EBA6509}"/>
              </a:ext>
            </a:extLst>
          </p:cNvPr>
          <p:cNvPicPr>
            <a:picLocks noChangeAspect="1"/>
          </p:cNvPicPr>
          <p:nvPr/>
        </p:nvPicPr>
        <p:blipFill>
          <a:blip r:embed="rId2"/>
          <a:stretch>
            <a:fillRect/>
          </a:stretch>
        </p:blipFill>
        <p:spPr>
          <a:xfrm>
            <a:off x="1" y="-28006"/>
            <a:ext cx="18287999" cy="10315006"/>
          </a:xfrm>
          <a:prstGeom prst="rect">
            <a:avLst/>
          </a:prstGeom>
        </p:spPr>
      </p:pic>
    </p:spTree>
    <p:extLst>
      <p:ext uri="{BB962C8B-B14F-4D97-AF65-F5344CB8AC3E}">
        <p14:creationId xmlns:p14="http://schemas.microsoft.com/office/powerpoint/2010/main" val="2839218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072B1-9437-4B52-9D63-76A98394C0F9}"/>
              </a:ext>
            </a:extLst>
          </p:cNvPr>
          <p:cNvSpPr>
            <a:spLocks noGrp="1"/>
          </p:cNvSpPr>
          <p:nvPr>
            <p:ph type="title"/>
          </p:nvPr>
        </p:nvSpPr>
        <p:spPr>
          <a:xfrm>
            <a:off x="1378678" y="0"/>
            <a:ext cx="15530643" cy="1455675"/>
          </a:xfrm>
        </p:spPr>
        <p:txBody>
          <a:bodyPr/>
          <a:lstStyle/>
          <a:p>
            <a:r>
              <a:rPr lang="en-IN">
                <a:solidFill>
                  <a:srgbClr val="FFC000"/>
                </a:solidFill>
              </a:rPr>
              <a:t>ROSBRIDGE WEB API</a:t>
            </a:r>
            <a:endParaRPr lang="en-IN">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endParaRPr>
          </a:p>
        </p:txBody>
      </p:sp>
      <p:pic>
        <p:nvPicPr>
          <p:cNvPr id="4" name="WhatsApp Video 2021-11-18 at 03.30.10">
            <a:hlinkClick r:id="" action="ppaction://media"/>
            <a:extLst>
              <a:ext uri="{FF2B5EF4-FFF2-40B4-BE49-F238E27FC236}">
                <a16:creationId xmlns:a16="http://schemas.microsoft.com/office/drawing/2014/main" id="{DD728D6B-6C14-4C39-B441-19F8D0B1330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06054" y="1267097"/>
            <a:ext cx="16075890" cy="9019903"/>
          </a:xfrm>
        </p:spPr>
      </p:pic>
    </p:spTree>
    <p:extLst>
      <p:ext uri="{BB962C8B-B14F-4D97-AF65-F5344CB8AC3E}">
        <p14:creationId xmlns:p14="http://schemas.microsoft.com/office/powerpoint/2010/main" val="277256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AF9F-9DF6-4175-BECF-3455D7318631}"/>
              </a:ext>
            </a:extLst>
          </p:cNvPr>
          <p:cNvSpPr>
            <a:spLocks noGrp="1"/>
          </p:cNvSpPr>
          <p:nvPr>
            <p:ph type="title"/>
          </p:nvPr>
        </p:nvSpPr>
        <p:spPr>
          <a:xfrm>
            <a:off x="1378678" y="0"/>
            <a:ext cx="15530643" cy="1455675"/>
          </a:xfrm>
        </p:spPr>
        <p:txBody>
          <a:bodyPr/>
          <a:lstStyle/>
          <a:p>
            <a:r>
              <a:rPr lang="en-IN">
                <a:solidFill>
                  <a:srgbClr val="FFC000"/>
                </a:solidFill>
              </a:rPr>
              <a:t>UNITY ROS </a:t>
            </a:r>
            <a:r>
              <a:rPr lang="en-IN" err="1">
                <a:solidFill>
                  <a:srgbClr val="FFC000"/>
                </a:solidFill>
              </a:rPr>
              <a:t>NavMesh</a:t>
            </a:r>
            <a:endParaRPr lang="en-IN">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endParaRPr>
          </a:p>
        </p:txBody>
      </p:sp>
      <p:pic>
        <p:nvPicPr>
          <p:cNvPr id="4" name="WhatsApp Video 2021-11-18 at 03.43.06">
            <a:hlinkClick r:id="" action="ppaction://media"/>
            <a:extLst>
              <a:ext uri="{FF2B5EF4-FFF2-40B4-BE49-F238E27FC236}">
                <a16:creationId xmlns:a16="http://schemas.microsoft.com/office/drawing/2014/main" id="{21875E7F-EA47-4970-977B-7DBA02F680F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04259" y="1560177"/>
            <a:ext cx="15261206" cy="8576601"/>
          </a:xfrm>
        </p:spPr>
      </p:pic>
    </p:spTree>
    <p:extLst>
      <p:ext uri="{BB962C8B-B14F-4D97-AF65-F5344CB8AC3E}">
        <p14:creationId xmlns:p14="http://schemas.microsoft.com/office/powerpoint/2010/main" val="365153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p:nvPr/>
        </p:nvSpPr>
        <p:spPr>
          <a:xfrm>
            <a:off x="3663445" y="509335"/>
            <a:ext cx="10066800" cy="12777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8300" b="1" i="0" u="none" strike="noStrike" cap="none">
                <a:solidFill>
                  <a:srgbClr val="FFC700"/>
                </a:solidFill>
                <a:latin typeface="Open Sans ExtraBold"/>
                <a:ea typeface="Open Sans ExtraBold"/>
                <a:cs typeface="Open Sans ExtraBold"/>
                <a:sym typeface="Open Sans ExtraBold"/>
              </a:rPr>
              <a:t>Contributors</a:t>
            </a:r>
            <a:endParaRPr sz="700"/>
          </a:p>
        </p:txBody>
      </p:sp>
      <p:sp>
        <p:nvSpPr>
          <p:cNvPr id="95" name="Google Shape;95;p2"/>
          <p:cNvSpPr txBox="1"/>
          <p:nvPr/>
        </p:nvSpPr>
        <p:spPr>
          <a:xfrm>
            <a:off x="3221287" y="2167338"/>
            <a:ext cx="3760500" cy="892800"/>
          </a:xfrm>
          <a:prstGeom prst="rect">
            <a:avLst/>
          </a:prstGeom>
          <a:noFill/>
          <a:ln>
            <a:noFill/>
          </a:ln>
        </p:spPr>
        <p:txBody>
          <a:bodyPr spcFirstLastPara="1" wrap="square" lIns="0" tIns="0" rIns="0" bIns="0" anchor="t" anchorCtr="0">
            <a:spAutoFit/>
          </a:bodyPr>
          <a:lstStyle/>
          <a:p>
            <a:pPr marL="0" marR="0" lvl="0" indent="0" algn="ctr" rtl="0">
              <a:lnSpc>
                <a:spcPct val="139984"/>
              </a:lnSpc>
              <a:spcBef>
                <a:spcPts val="0"/>
              </a:spcBef>
              <a:spcAft>
                <a:spcPts val="0"/>
              </a:spcAft>
              <a:buNone/>
            </a:pPr>
            <a:r>
              <a:rPr lang="en-US" sz="5800">
                <a:solidFill>
                  <a:srgbClr val="FFC700"/>
                </a:solidFill>
                <a:latin typeface="Open Sans"/>
                <a:ea typeface="Open Sans"/>
                <a:cs typeface="Open Sans"/>
                <a:sym typeface="Open Sans"/>
              </a:rPr>
              <a:t>Students</a:t>
            </a:r>
            <a:endParaRPr sz="5800">
              <a:solidFill>
                <a:srgbClr val="FFC700"/>
              </a:solidFill>
              <a:latin typeface="Open Sans"/>
              <a:ea typeface="Open Sans"/>
              <a:cs typeface="Open Sans"/>
              <a:sym typeface="Open Sans"/>
            </a:endParaRPr>
          </a:p>
        </p:txBody>
      </p:sp>
      <p:sp>
        <p:nvSpPr>
          <p:cNvPr id="96" name="Google Shape;96;p2"/>
          <p:cNvSpPr txBox="1"/>
          <p:nvPr/>
        </p:nvSpPr>
        <p:spPr>
          <a:xfrm>
            <a:off x="10497320" y="2230068"/>
            <a:ext cx="3343800" cy="892800"/>
          </a:xfrm>
          <a:prstGeom prst="rect">
            <a:avLst/>
          </a:prstGeom>
          <a:noFill/>
          <a:ln>
            <a:noFill/>
          </a:ln>
        </p:spPr>
        <p:txBody>
          <a:bodyPr spcFirstLastPara="1" wrap="square" lIns="0" tIns="0" rIns="0" bIns="0" anchor="t" anchorCtr="0">
            <a:spAutoFit/>
          </a:bodyPr>
          <a:lstStyle/>
          <a:p>
            <a:pPr marL="0" marR="0" lvl="0" indent="0" algn="ctr" rtl="0">
              <a:lnSpc>
                <a:spcPct val="139984"/>
              </a:lnSpc>
              <a:spcBef>
                <a:spcPts val="0"/>
              </a:spcBef>
              <a:spcAft>
                <a:spcPts val="0"/>
              </a:spcAft>
              <a:buNone/>
            </a:pPr>
            <a:r>
              <a:rPr lang="en-US" sz="5800" b="0" i="0" u="none" strike="noStrike" cap="none">
                <a:solidFill>
                  <a:srgbClr val="FFC700"/>
                </a:solidFill>
                <a:latin typeface="Open Sans"/>
                <a:ea typeface="Open Sans"/>
                <a:cs typeface="Open Sans"/>
                <a:sym typeface="Open Sans"/>
              </a:rPr>
              <a:t>Mentors </a:t>
            </a:r>
            <a:endParaRPr sz="900"/>
          </a:p>
        </p:txBody>
      </p:sp>
      <p:sp>
        <p:nvSpPr>
          <p:cNvPr id="97" name="Google Shape;97;p2"/>
          <p:cNvSpPr txBox="1"/>
          <p:nvPr/>
        </p:nvSpPr>
        <p:spPr>
          <a:xfrm>
            <a:off x="1555675" y="3722225"/>
            <a:ext cx="7287900" cy="43392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2999" b="1" i="0" u="none" strike="noStrike" cap="none">
                <a:solidFill>
                  <a:srgbClr val="FFFFFF"/>
                </a:solidFill>
                <a:latin typeface="Open Sans"/>
                <a:ea typeface="Open Sans"/>
                <a:cs typeface="Open Sans"/>
                <a:sym typeface="Open Sans"/>
              </a:rPr>
              <a:t>Aditya Pradhan</a:t>
            </a:r>
            <a:endParaRPr sz="2999" b="1" i="0" u="none" strike="noStrike" cap="none">
              <a:solidFill>
                <a:srgbClr val="FFFFFF"/>
              </a:solidFill>
              <a:latin typeface="Open Sans"/>
              <a:ea typeface="Open Sans"/>
              <a:cs typeface="Open Sans"/>
              <a:sym typeface="Open Sans"/>
            </a:endParaRPr>
          </a:p>
          <a:p>
            <a:pPr marL="0" marR="0" lvl="0" indent="0" algn="ctr" rtl="0">
              <a:lnSpc>
                <a:spcPct val="140011"/>
              </a:lnSpc>
              <a:spcBef>
                <a:spcPts val="0"/>
              </a:spcBef>
              <a:spcAft>
                <a:spcPts val="0"/>
              </a:spcAft>
              <a:buNone/>
            </a:pPr>
            <a:r>
              <a:rPr lang="en-US" sz="1999" b="0" i="0" u="none" strike="noStrike" cap="none">
                <a:solidFill>
                  <a:srgbClr val="FFFFFF"/>
                </a:solidFill>
                <a:latin typeface="Open Sans Light"/>
                <a:ea typeface="Open Sans Light"/>
                <a:cs typeface="Open Sans Light"/>
                <a:sym typeface="Open Sans Light"/>
              </a:rPr>
              <a:t>180905350</a:t>
            </a:r>
            <a:r>
              <a:rPr lang="en-US" sz="1999">
                <a:solidFill>
                  <a:srgbClr val="FFFFFF"/>
                </a:solidFill>
                <a:latin typeface="Open Sans Light"/>
                <a:ea typeface="Open Sans Light"/>
                <a:cs typeface="Open Sans Light"/>
                <a:sym typeface="Open Sans Light"/>
              </a:rPr>
              <a:t> </a:t>
            </a:r>
            <a:endParaRPr sz="1999">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r>
              <a:rPr lang="en-US" sz="1999" u="sng">
                <a:solidFill>
                  <a:schemeClr val="hlink"/>
                </a:solidFill>
                <a:latin typeface="Open Sans Light"/>
                <a:ea typeface="Open Sans Light"/>
                <a:cs typeface="Open Sans Light"/>
                <a:sym typeface="Open Sans Light"/>
                <a:hlinkClick r:id="rId3"/>
              </a:rPr>
              <a:t>aditya.pradhan@learner.manipal.edu</a:t>
            </a:r>
            <a:endParaRPr sz="1999">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endParaRPr sz="1699">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r>
              <a:rPr lang="en-US" sz="2999" b="1" i="0" u="none" strike="noStrike" cap="none">
                <a:solidFill>
                  <a:srgbClr val="FFFFFF"/>
                </a:solidFill>
                <a:latin typeface="Open Sans"/>
                <a:ea typeface="Open Sans"/>
                <a:cs typeface="Open Sans"/>
                <a:sym typeface="Open Sans"/>
              </a:rPr>
              <a:t>Arihant Jha</a:t>
            </a:r>
            <a:endParaRPr sz="2999" b="1" i="0" u="none" strike="noStrike" cap="none">
              <a:solidFill>
                <a:srgbClr val="FFFFFF"/>
              </a:solidFill>
              <a:latin typeface="Open Sans"/>
              <a:ea typeface="Open Sans"/>
              <a:cs typeface="Open Sans"/>
              <a:sym typeface="Open Sans"/>
            </a:endParaRPr>
          </a:p>
          <a:p>
            <a:pPr marL="0" marR="0" lvl="0" indent="0" algn="ctr" rtl="0">
              <a:lnSpc>
                <a:spcPct val="140011"/>
              </a:lnSpc>
              <a:spcBef>
                <a:spcPts val="0"/>
              </a:spcBef>
              <a:spcAft>
                <a:spcPts val="0"/>
              </a:spcAft>
              <a:buClr>
                <a:schemeClr val="dk1"/>
              </a:buClr>
              <a:buSzPts val="1100"/>
              <a:buFont typeface="Arial"/>
              <a:buNone/>
            </a:pPr>
            <a:r>
              <a:rPr lang="en-US" sz="1999">
                <a:solidFill>
                  <a:srgbClr val="FFFFFF"/>
                </a:solidFill>
                <a:latin typeface="Open Sans Light"/>
                <a:ea typeface="Open Sans Light"/>
                <a:cs typeface="Open Sans Light"/>
                <a:sym typeface="Open Sans Light"/>
              </a:rPr>
              <a:t>180907582</a:t>
            </a:r>
            <a:endParaRPr sz="1999">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r>
              <a:rPr lang="en-US" sz="1999" u="sng">
                <a:solidFill>
                  <a:schemeClr val="hlink"/>
                </a:solidFill>
                <a:latin typeface="Open Sans Light"/>
                <a:ea typeface="Open Sans Light"/>
                <a:cs typeface="Open Sans Light"/>
                <a:sym typeface="Open Sans Light"/>
                <a:hlinkClick r:id="rId4"/>
              </a:rPr>
              <a:t>arihant.jha1@learner.manipal.edu</a:t>
            </a:r>
            <a:endParaRPr sz="1999">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endParaRPr sz="2299">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r>
              <a:rPr lang="en-US" sz="2999">
                <a:solidFill>
                  <a:srgbClr val="FFFFFF"/>
                </a:solidFill>
                <a:latin typeface="Open Sans Light"/>
                <a:ea typeface="Open Sans Light"/>
                <a:cs typeface="Open Sans Light"/>
                <a:sym typeface="Open Sans Light"/>
              </a:rPr>
              <a:t>	</a:t>
            </a:r>
            <a:endParaRPr sz="2999">
              <a:solidFill>
                <a:srgbClr val="FFFFFF"/>
              </a:solidFill>
              <a:latin typeface="Open Sans Light"/>
              <a:ea typeface="Open Sans Light"/>
              <a:cs typeface="Open Sans Light"/>
              <a:sym typeface="Open Sans Light"/>
            </a:endParaRPr>
          </a:p>
        </p:txBody>
      </p:sp>
      <p:sp>
        <p:nvSpPr>
          <p:cNvPr id="98" name="Google Shape;98;p2"/>
          <p:cNvSpPr txBox="1"/>
          <p:nvPr/>
        </p:nvSpPr>
        <p:spPr>
          <a:xfrm>
            <a:off x="8226900" y="3722225"/>
            <a:ext cx="8170800" cy="54597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2999" b="1" i="0" u="none" strike="noStrike" cap="none">
                <a:solidFill>
                  <a:srgbClr val="FFFFFF"/>
                </a:solidFill>
                <a:latin typeface="Open Sans"/>
                <a:ea typeface="Open Sans"/>
                <a:cs typeface="Open Sans"/>
                <a:sym typeface="Open Sans"/>
              </a:rPr>
              <a:t>Manickam Elangovan</a:t>
            </a:r>
            <a:endParaRPr sz="2999" b="1" i="0" u="none" strike="noStrike" cap="none">
              <a:solidFill>
                <a:srgbClr val="FFFFFF"/>
              </a:solidFill>
              <a:latin typeface="Open Sans"/>
              <a:ea typeface="Open Sans"/>
              <a:cs typeface="Open Sans"/>
              <a:sym typeface="Open Sans"/>
            </a:endParaRPr>
          </a:p>
          <a:p>
            <a:pPr marL="0" marR="0" lvl="0" indent="0" algn="ctr" rtl="0">
              <a:lnSpc>
                <a:spcPct val="140011"/>
              </a:lnSpc>
              <a:spcBef>
                <a:spcPts val="0"/>
              </a:spcBef>
              <a:spcAft>
                <a:spcPts val="0"/>
              </a:spcAft>
              <a:buNone/>
            </a:pPr>
            <a:r>
              <a:rPr lang="en-US" sz="1999">
                <a:solidFill>
                  <a:srgbClr val="FFFFFF"/>
                </a:solidFill>
                <a:latin typeface="Open Sans Light"/>
                <a:ea typeface="Open Sans Light"/>
                <a:cs typeface="Open Sans Light"/>
                <a:sym typeface="Open Sans Light"/>
              </a:rPr>
              <a:t>Domain Leader, Nokia Bell Labs</a:t>
            </a:r>
            <a:endParaRPr sz="1999">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r>
              <a:rPr lang="en-US" sz="1999" u="sng">
                <a:solidFill>
                  <a:schemeClr val="hlink"/>
                </a:solidFill>
                <a:latin typeface="Open Sans Light"/>
                <a:ea typeface="Open Sans Light"/>
                <a:cs typeface="Open Sans Light"/>
                <a:sym typeface="Open Sans Light"/>
                <a:hlinkClick r:id="rId5"/>
              </a:rPr>
              <a:t>elangovan.manickam@nokia-bell-labs.com</a:t>
            </a:r>
            <a:endParaRPr sz="1999">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endParaRPr sz="1999">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r>
              <a:rPr lang="en-US" sz="2999" b="1" i="0" u="none" strike="noStrike" cap="none">
                <a:solidFill>
                  <a:srgbClr val="FFFFFF"/>
                </a:solidFill>
                <a:latin typeface="Open Sans"/>
                <a:ea typeface="Open Sans"/>
                <a:cs typeface="Open Sans"/>
                <a:sym typeface="Open Sans"/>
              </a:rPr>
              <a:t>Shilpa Puttegowda Pais</a:t>
            </a:r>
            <a:endParaRPr sz="2999" b="1" i="0" u="none" strike="noStrike" cap="none">
              <a:solidFill>
                <a:srgbClr val="FFFFFF"/>
              </a:solidFill>
              <a:latin typeface="Open Sans"/>
              <a:ea typeface="Open Sans"/>
              <a:cs typeface="Open Sans"/>
              <a:sym typeface="Open Sans"/>
            </a:endParaRPr>
          </a:p>
          <a:p>
            <a:pPr marL="0" marR="0" lvl="0" indent="0" algn="ctr" rtl="0">
              <a:lnSpc>
                <a:spcPct val="140011"/>
              </a:lnSpc>
              <a:spcBef>
                <a:spcPts val="0"/>
              </a:spcBef>
              <a:spcAft>
                <a:spcPts val="0"/>
              </a:spcAft>
              <a:buNone/>
            </a:pPr>
            <a:r>
              <a:rPr lang="en-US" sz="1999">
                <a:solidFill>
                  <a:srgbClr val="FFFFFF"/>
                </a:solidFill>
                <a:latin typeface="Open Sans Light"/>
                <a:ea typeface="Open Sans Light"/>
                <a:cs typeface="Open Sans Light"/>
                <a:sym typeface="Open Sans Light"/>
              </a:rPr>
              <a:t>5G System Specification Engineer, Nokia Networks</a:t>
            </a:r>
            <a:endParaRPr sz="1999">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r>
              <a:rPr lang="en-US" sz="1999" u="sng">
                <a:solidFill>
                  <a:schemeClr val="hlink"/>
                </a:solidFill>
                <a:latin typeface="Open Sans Light"/>
                <a:ea typeface="Open Sans Light"/>
                <a:cs typeface="Open Sans Light"/>
                <a:sym typeface="Open Sans Light"/>
                <a:hlinkClick r:id="rId6"/>
              </a:rPr>
              <a:t>shilpa.puttegowda_pais@nokia.com</a:t>
            </a:r>
            <a:endParaRPr sz="2999">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endParaRPr sz="2999" b="1">
              <a:solidFill>
                <a:srgbClr val="FFFFFF"/>
              </a:solidFill>
              <a:latin typeface="Open Sans"/>
              <a:ea typeface="Open Sans"/>
              <a:cs typeface="Open Sans"/>
              <a:sym typeface="Open Sans"/>
            </a:endParaRPr>
          </a:p>
          <a:p>
            <a:pPr marL="0" marR="0" lvl="0" indent="0" algn="ctr" rtl="0">
              <a:lnSpc>
                <a:spcPct val="140011"/>
              </a:lnSpc>
              <a:spcBef>
                <a:spcPts val="0"/>
              </a:spcBef>
              <a:spcAft>
                <a:spcPts val="0"/>
              </a:spcAft>
              <a:buNone/>
            </a:pPr>
            <a:r>
              <a:rPr lang="en-US" sz="2999" b="1" i="0" u="none" strike="noStrike" cap="none">
                <a:solidFill>
                  <a:srgbClr val="FFFFFF"/>
                </a:solidFill>
                <a:latin typeface="Open Sans"/>
                <a:ea typeface="Open Sans"/>
                <a:cs typeface="Open Sans"/>
                <a:sym typeface="Open Sans"/>
              </a:rPr>
              <a:t>Poornalatha G</a:t>
            </a:r>
            <a:endParaRPr sz="2999" i="0" u="none" strike="noStrike" cap="none">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r>
              <a:rPr lang="en-US" sz="1950">
                <a:solidFill>
                  <a:srgbClr val="FFFFFF"/>
                </a:solidFill>
                <a:latin typeface="Open Sans Light"/>
                <a:ea typeface="Open Sans Light"/>
                <a:cs typeface="Open Sans Light"/>
                <a:sym typeface="Open Sans Light"/>
              </a:rPr>
              <a:t>Associate Professor - Senior Scale, I&amp;CT, MIT</a:t>
            </a:r>
            <a:endParaRPr sz="1950">
              <a:solidFill>
                <a:srgbClr val="FFFFFF"/>
              </a:solidFill>
              <a:latin typeface="Open Sans Light"/>
              <a:ea typeface="Open Sans Light"/>
              <a:cs typeface="Open Sans Light"/>
              <a:sym typeface="Open Sans Light"/>
            </a:endParaRPr>
          </a:p>
          <a:p>
            <a:pPr marL="0" marR="0" lvl="0" indent="0" algn="ctr" rtl="0">
              <a:lnSpc>
                <a:spcPct val="140011"/>
              </a:lnSpc>
              <a:spcBef>
                <a:spcPts val="0"/>
              </a:spcBef>
              <a:spcAft>
                <a:spcPts val="0"/>
              </a:spcAft>
              <a:buNone/>
            </a:pPr>
            <a:r>
              <a:rPr lang="en-US" sz="1950" u="sng">
                <a:solidFill>
                  <a:schemeClr val="hlink"/>
                </a:solidFill>
                <a:latin typeface="Open Sans Light"/>
                <a:ea typeface="Open Sans Light"/>
                <a:cs typeface="Open Sans Light"/>
                <a:sym typeface="Open Sans Light"/>
                <a:hlinkClick r:id="rId7"/>
              </a:rPr>
              <a:t>poornalatha.g@manipal.edu</a:t>
            </a:r>
            <a:endParaRPr sz="2999">
              <a:solidFill>
                <a:srgbClr val="FFFFFF"/>
              </a:solidFill>
              <a:latin typeface="Open Sans Light"/>
              <a:ea typeface="Open Sans Light"/>
              <a:cs typeface="Open Sans Light"/>
              <a:sym typeface="Open Sans Light"/>
            </a:endParaRPr>
          </a:p>
        </p:txBody>
      </p:sp>
      <p:cxnSp>
        <p:nvCxnSpPr>
          <p:cNvPr id="99" name="Google Shape;99;p2"/>
          <p:cNvCxnSpPr/>
          <p:nvPr/>
        </p:nvCxnSpPr>
        <p:spPr>
          <a:xfrm>
            <a:off x="3033913" y="3373497"/>
            <a:ext cx="4135200" cy="0"/>
          </a:xfrm>
          <a:prstGeom prst="straightConnector1">
            <a:avLst/>
          </a:prstGeom>
          <a:noFill/>
          <a:ln w="47625" cap="rnd" cmpd="sng">
            <a:solidFill>
              <a:srgbClr val="FFFFFF"/>
            </a:solidFill>
            <a:prstDash val="solid"/>
            <a:round/>
            <a:headEnd type="none" w="sm" len="sm"/>
            <a:tailEnd type="none" w="sm" len="sm"/>
          </a:ln>
        </p:spPr>
      </p:cxnSp>
      <p:cxnSp>
        <p:nvCxnSpPr>
          <p:cNvPr id="100" name="Google Shape;100;p2"/>
          <p:cNvCxnSpPr/>
          <p:nvPr/>
        </p:nvCxnSpPr>
        <p:spPr>
          <a:xfrm>
            <a:off x="9476667" y="3373510"/>
            <a:ext cx="5200200" cy="0"/>
          </a:xfrm>
          <a:prstGeom prst="straightConnector1">
            <a:avLst/>
          </a:prstGeom>
          <a:noFill/>
          <a:ln w="47625" cap="rnd" cmpd="sng">
            <a:solidFill>
              <a:srgbClr val="FFFFFF"/>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EA37-EFAB-4414-B42A-02F6CA4DFDB7}"/>
              </a:ext>
            </a:extLst>
          </p:cNvPr>
          <p:cNvSpPr>
            <a:spLocks noGrp="1"/>
          </p:cNvSpPr>
          <p:nvPr>
            <p:ph type="title"/>
          </p:nvPr>
        </p:nvSpPr>
        <p:spPr>
          <a:xfrm>
            <a:off x="1378678" y="0"/>
            <a:ext cx="15530643" cy="1455675"/>
          </a:xfrm>
        </p:spPr>
        <p:txBody>
          <a:bodyPr/>
          <a:lstStyle/>
          <a:p>
            <a:r>
              <a:rPr lang="en-IN"/>
              <a:t>SLAM with Unity </a:t>
            </a:r>
          </a:p>
        </p:txBody>
      </p:sp>
      <p:pic>
        <p:nvPicPr>
          <p:cNvPr id="4" name="2021-11-16 22-32-45-1_1">
            <a:hlinkClick r:id="" action="ppaction://media"/>
            <a:extLst>
              <a:ext uri="{FF2B5EF4-FFF2-40B4-BE49-F238E27FC236}">
                <a16:creationId xmlns:a16="http://schemas.microsoft.com/office/drawing/2014/main" id="{734576BC-21E3-49B6-878C-BE4C662DC99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70074" y="2104102"/>
            <a:ext cx="14547850" cy="8182898"/>
          </a:xfrm>
        </p:spPr>
      </p:pic>
    </p:spTree>
    <p:extLst>
      <p:ext uri="{BB962C8B-B14F-4D97-AF65-F5344CB8AC3E}">
        <p14:creationId xmlns:p14="http://schemas.microsoft.com/office/powerpoint/2010/main" val="120915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66D8-6118-4C15-A43F-149C63F059BC}"/>
              </a:ext>
            </a:extLst>
          </p:cNvPr>
          <p:cNvSpPr>
            <a:spLocks noGrp="1"/>
          </p:cNvSpPr>
          <p:nvPr>
            <p:ph type="title"/>
          </p:nvPr>
        </p:nvSpPr>
        <p:spPr/>
        <p:txBody>
          <a:bodyPr/>
          <a:lstStyle/>
          <a:p>
            <a:endParaRPr lang="en-IN"/>
          </a:p>
        </p:txBody>
      </p:sp>
      <p:pic>
        <p:nvPicPr>
          <p:cNvPr id="5" name="Content Placeholder 4" descr="A screenshot of a computer&#10;&#10;Description automatically generated">
            <a:extLst>
              <a:ext uri="{FF2B5EF4-FFF2-40B4-BE49-F238E27FC236}">
                <a16:creationId xmlns:a16="http://schemas.microsoft.com/office/drawing/2014/main" id="{B72950D0-3D7A-45BF-9918-373C6D17F6B5}"/>
              </a:ext>
            </a:extLst>
          </p:cNvPr>
          <p:cNvPicPr>
            <a:picLocks noGrp="1" noChangeAspect="1"/>
          </p:cNvPicPr>
          <p:nvPr>
            <p:ph idx="1"/>
          </p:nvPr>
        </p:nvPicPr>
        <p:blipFill>
          <a:blip r:embed="rId2"/>
          <a:stretch>
            <a:fillRect/>
          </a:stretch>
        </p:blipFill>
        <p:spPr>
          <a:xfrm>
            <a:off x="0" y="0"/>
            <a:ext cx="18288000" cy="10287000"/>
          </a:xfrm>
        </p:spPr>
      </p:pic>
    </p:spTree>
    <p:extLst>
      <p:ext uri="{BB962C8B-B14F-4D97-AF65-F5344CB8AC3E}">
        <p14:creationId xmlns:p14="http://schemas.microsoft.com/office/powerpoint/2010/main" val="136172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F7DC-31C2-4FEF-8610-598D259577BB}"/>
              </a:ext>
            </a:extLst>
          </p:cNvPr>
          <p:cNvSpPr>
            <a:spLocks noGrp="1"/>
          </p:cNvSpPr>
          <p:nvPr>
            <p:ph type="title"/>
          </p:nvPr>
        </p:nvSpPr>
        <p:spPr/>
        <p:txBody>
          <a:bodyPr/>
          <a:lstStyle/>
          <a:p>
            <a:endParaRPr lang="en-IN"/>
          </a:p>
        </p:txBody>
      </p:sp>
      <p:sp>
        <p:nvSpPr>
          <p:cNvPr id="15" name="Content Placeholder 14">
            <a:extLst>
              <a:ext uri="{FF2B5EF4-FFF2-40B4-BE49-F238E27FC236}">
                <a16:creationId xmlns:a16="http://schemas.microsoft.com/office/drawing/2014/main" id="{D78F1A79-5518-4CDC-9596-38579F127557}"/>
              </a:ext>
            </a:extLst>
          </p:cNvPr>
          <p:cNvSpPr>
            <a:spLocks noGrp="1"/>
          </p:cNvSpPr>
          <p:nvPr>
            <p:ph idx="1"/>
          </p:nvPr>
        </p:nvSpPr>
        <p:spPr/>
        <p:txBody>
          <a:bodyPr/>
          <a:lstStyle/>
          <a:p>
            <a:endParaRPr lang="en-IN"/>
          </a:p>
        </p:txBody>
      </p:sp>
      <p:pic>
        <p:nvPicPr>
          <p:cNvPr id="16" name="Content Placeholder 4" descr="A screenshot of a computer&#10;&#10;Description automatically generated with medium confidence">
            <a:extLst>
              <a:ext uri="{FF2B5EF4-FFF2-40B4-BE49-F238E27FC236}">
                <a16:creationId xmlns:a16="http://schemas.microsoft.com/office/drawing/2014/main" id="{35D54E42-D01A-4E9D-B59E-724603FDE5F6}"/>
              </a:ext>
            </a:extLst>
          </p:cNvPr>
          <p:cNvPicPr>
            <a:picLocks noChangeAspect="1"/>
          </p:cNvPicPr>
          <p:nvPr/>
        </p:nvPicPr>
        <p:blipFill>
          <a:blip r:embed="rId2"/>
          <a:stretch>
            <a:fillRect/>
          </a:stretch>
        </p:blipFill>
        <p:spPr>
          <a:xfrm>
            <a:off x="-1" y="0"/>
            <a:ext cx="18287999" cy="1028700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188395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40E4-41F8-484A-9A3E-F47C1A9209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9BBDA0-58EF-4E59-8C09-CBC862F52812}"/>
              </a:ext>
            </a:extLst>
          </p:cNvPr>
          <p:cNvSpPr>
            <a:spLocks noGrp="1"/>
          </p:cNvSpPr>
          <p:nvPr>
            <p:ph idx="1"/>
          </p:nvPr>
        </p:nvSpPr>
        <p:spPr/>
        <p:txBody>
          <a:bodyPr/>
          <a:lstStyle/>
          <a:p>
            <a:endParaRPr lang="en-IN"/>
          </a:p>
        </p:txBody>
      </p:sp>
      <p:pic>
        <p:nvPicPr>
          <p:cNvPr id="4" name="Picture 3" descr="A screenshot of a computer&#10;&#10;Description automatically generated with medium confidence">
            <a:extLst>
              <a:ext uri="{FF2B5EF4-FFF2-40B4-BE49-F238E27FC236}">
                <a16:creationId xmlns:a16="http://schemas.microsoft.com/office/drawing/2014/main" id="{D8BF7925-0542-4081-B9E7-F1DAF7413BEC}"/>
              </a:ext>
            </a:extLst>
          </p:cNvPr>
          <p:cNvPicPr>
            <a:picLocks noChangeAspect="1"/>
          </p:cNvPicPr>
          <p:nvPr/>
        </p:nvPicPr>
        <p:blipFill>
          <a:blip r:embed="rId2"/>
          <a:stretch>
            <a:fillRect/>
          </a:stretch>
        </p:blipFill>
        <p:spPr>
          <a:xfrm>
            <a:off x="0" y="22044"/>
            <a:ext cx="18248811" cy="10264956"/>
          </a:xfrm>
          <a:prstGeom prst="rect">
            <a:avLst/>
          </a:prstGeom>
        </p:spPr>
      </p:pic>
    </p:spTree>
    <p:extLst>
      <p:ext uri="{BB962C8B-B14F-4D97-AF65-F5344CB8AC3E}">
        <p14:creationId xmlns:p14="http://schemas.microsoft.com/office/powerpoint/2010/main" val="3963315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2C605-8E91-46A9-9127-EF947DF738E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78DD27A-F5C6-4C2A-AB9A-0F16ADEC22BB}"/>
              </a:ext>
            </a:extLst>
          </p:cNvPr>
          <p:cNvSpPr>
            <a:spLocks noGrp="1"/>
          </p:cNvSpPr>
          <p:nvPr>
            <p:ph idx="1"/>
          </p:nvPr>
        </p:nvSpPr>
        <p:spPr/>
        <p:txBody>
          <a:bodyPr/>
          <a:lstStyle/>
          <a:p>
            <a:endParaRPr lang="en-IN"/>
          </a:p>
        </p:txBody>
      </p:sp>
      <p:pic>
        <p:nvPicPr>
          <p:cNvPr id="4" name="Picture 3" descr="A screenshot of a computer&#10;&#10;Description automatically generated with medium confidence">
            <a:extLst>
              <a:ext uri="{FF2B5EF4-FFF2-40B4-BE49-F238E27FC236}">
                <a16:creationId xmlns:a16="http://schemas.microsoft.com/office/drawing/2014/main" id="{3807C681-182B-44E0-B52F-CE9A90CB62B8}"/>
              </a:ext>
            </a:extLst>
          </p:cNvPr>
          <p:cNvPicPr>
            <a:picLocks noChangeAspect="1"/>
          </p:cNvPicPr>
          <p:nvPr/>
        </p:nvPicPr>
        <p:blipFill>
          <a:blip r:embed="rId2"/>
          <a:stretch>
            <a:fillRect/>
          </a:stretch>
        </p:blipFill>
        <p:spPr>
          <a:xfrm>
            <a:off x="540328" y="0"/>
            <a:ext cx="18261381" cy="10272027"/>
          </a:xfrm>
          <a:prstGeom prst="rect">
            <a:avLst/>
          </a:prstGeom>
        </p:spPr>
      </p:pic>
    </p:spTree>
    <p:extLst>
      <p:ext uri="{BB962C8B-B14F-4D97-AF65-F5344CB8AC3E}">
        <p14:creationId xmlns:p14="http://schemas.microsoft.com/office/powerpoint/2010/main" val="372054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BDC9-B4F3-4ACE-B487-5DCFAF2E44AC}"/>
              </a:ext>
            </a:extLst>
          </p:cNvPr>
          <p:cNvSpPr>
            <a:spLocks noGrp="1"/>
          </p:cNvSpPr>
          <p:nvPr>
            <p:ph type="title"/>
          </p:nvPr>
        </p:nvSpPr>
        <p:spPr/>
        <p:txBody>
          <a:bodyPr/>
          <a:lstStyle/>
          <a:p>
            <a:endParaRPr lang="en-IN"/>
          </a:p>
        </p:txBody>
      </p:sp>
      <p:pic>
        <p:nvPicPr>
          <p:cNvPr id="4" name="Content Placeholder 3" descr="A screenshot of a computer&#10;&#10;Description automatically generated with medium confidence">
            <a:extLst>
              <a:ext uri="{FF2B5EF4-FFF2-40B4-BE49-F238E27FC236}">
                <a16:creationId xmlns:a16="http://schemas.microsoft.com/office/drawing/2014/main" id="{5D3F2A83-02B8-4551-ADC1-7AFE4EB61E1B}"/>
              </a:ext>
            </a:extLst>
          </p:cNvPr>
          <p:cNvPicPr>
            <a:picLocks noGrp="1" noChangeAspect="1"/>
          </p:cNvPicPr>
          <p:nvPr>
            <p:ph idx="1"/>
          </p:nvPr>
        </p:nvPicPr>
        <p:blipFill>
          <a:blip r:embed="rId3"/>
          <a:stretch>
            <a:fillRect/>
          </a:stretch>
        </p:blipFill>
        <p:spPr>
          <a:xfrm>
            <a:off x="0" y="-103909"/>
            <a:ext cx="18472727" cy="10390909"/>
          </a:xfrm>
          <a:prstGeom prst="rect">
            <a:avLst/>
          </a:prstGeom>
        </p:spPr>
      </p:pic>
    </p:spTree>
    <p:extLst>
      <p:ext uri="{BB962C8B-B14F-4D97-AF65-F5344CB8AC3E}">
        <p14:creationId xmlns:p14="http://schemas.microsoft.com/office/powerpoint/2010/main" val="758126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98218-CBCF-41FF-B3E4-76E48ECC36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F204AF-EC7B-4C10-BDE5-E82579846509}"/>
              </a:ext>
            </a:extLst>
          </p:cNvPr>
          <p:cNvSpPr>
            <a:spLocks noGrp="1"/>
          </p:cNvSpPr>
          <p:nvPr>
            <p:ph idx="1"/>
          </p:nvPr>
        </p:nvSpPr>
        <p:spPr/>
        <p:txBody>
          <a:bodyPr/>
          <a:lstStyle/>
          <a:p>
            <a:endParaRPr lang="en-IN"/>
          </a:p>
        </p:txBody>
      </p:sp>
      <p:pic>
        <p:nvPicPr>
          <p:cNvPr id="4" name="Picture 3" descr="A screenshot of a computer&#10;&#10;Description automatically generated with medium confidence">
            <a:extLst>
              <a:ext uri="{FF2B5EF4-FFF2-40B4-BE49-F238E27FC236}">
                <a16:creationId xmlns:a16="http://schemas.microsoft.com/office/drawing/2014/main" id="{8F345304-0923-43B3-986B-68678E1BF6EA}"/>
              </a:ext>
            </a:extLst>
          </p:cNvPr>
          <p:cNvPicPr>
            <a:picLocks noChangeAspect="1"/>
          </p:cNvPicPr>
          <p:nvPr/>
        </p:nvPicPr>
        <p:blipFill>
          <a:blip r:embed="rId2"/>
          <a:stretch>
            <a:fillRect/>
          </a:stretch>
        </p:blipFill>
        <p:spPr>
          <a:xfrm>
            <a:off x="0" y="61732"/>
            <a:ext cx="18178255" cy="10225268"/>
          </a:xfrm>
          <a:prstGeom prst="rect">
            <a:avLst/>
          </a:prstGeom>
        </p:spPr>
      </p:pic>
    </p:spTree>
    <p:extLst>
      <p:ext uri="{BB962C8B-B14F-4D97-AF65-F5344CB8AC3E}">
        <p14:creationId xmlns:p14="http://schemas.microsoft.com/office/powerpoint/2010/main" val="2134842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E2EF-EC3B-40F8-A56F-E27A4143F8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35E785-5240-4B1F-BD7D-D515E7CD4048}"/>
              </a:ext>
            </a:extLst>
          </p:cNvPr>
          <p:cNvSpPr>
            <a:spLocks noGrp="1"/>
          </p:cNvSpPr>
          <p:nvPr>
            <p:ph idx="1"/>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641B24A8-FCA4-4BD9-9D6E-570C13FCC83B}"/>
              </a:ext>
            </a:extLst>
          </p:cNvPr>
          <p:cNvPicPr>
            <a:picLocks noChangeAspect="1"/>
          </p:cNvPicPr>
          <p:nvPr/>
        </p:nvPicPr>
        <p:blipFill>
          <a:blip r:embed="rId2"/>
          <a:stretch>
            <a:fillRect/>
          </a:stretch>
        </p:blipFill>
        <p:spPr>
          <a:xfrm>
            <a:off x="0" y="0"/>
            <a:ext cx="18288000" cy="10287001"/>
          </a:xfrm>
          <a:prstGeom prst="rect">
            <a:avLst/>
          </a:prstGeom>
        </p:spPr>
      </p:pic>
    </p:spTree>
    <p:extLst>
      <p:ext uri="{BB962C8B-B14F-4D97-AF65-F5344CB8AC3E}">
        <p14:creationId xmlns:p14="http://schemas.microsoft.com/office/powerpoint/2010/main" val="2451159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F44D50-4FF3-4455-BCBE-A87638BBE8F1}"/>
              </a:ext>
            </a:extLst>
          </p:cNvPr>
          <p:cNvPicPr>
            <a:picLocks noChangeAspect="1"/>
          </p:cNvPicPr>
          <p:nvPr/>
        </p:nvPicPr>
        <p:blipFill rotWithShape="1">
          <a:blip r:embed="rId3"/>
          <a:srcRect l="22799" t="28563" r="697" b="12749"/>
          <a:stretch/>
        </p:blipFill>
        <p:spPr>
          <a:xfrm>
            <a:off x="4828336" y="2902596"/>
            <a:ext cx="8615356" cy="7384404"/>
          </a:xfrm>
          <a:prstGeom prst="rect">
            <a:avLst/>
          </a:prstGeom>
          <a:ln w="190500">
            <a:solidFill>
              <a:schemeClr val="tx1">
                <a:alpha val="7000"/>
              </a:schemeClr>
            </a:solidFill>
          </a:ln>
        </p:spPr>
      </p:pic>
      <p:sp>
        <p:nvSpPr>
          <p:cNvPr id="6" name="Title 5">
            <a:extLst>
              <a:ext uri="{FF2B5EF4-FFF2-40B4-BE49-F238E27FC236}">
                <a16:creationId xmlns:a16="http://schemas.microsoft.com/office/drawing/2014/main" id="{9ED99032-1C14-45AD-92D1-FFB0D05FDC2F}"/>
              </a:ext>
            </a:extLst>
          </p:cNvPr>
          <p:cNvSpPr>
            <a:spLocks noGrp="1"/>
          </p:cNvSpPr>
          <p:nvPr>
            <p:ph type="title"/>
          </p:nvPr>
        </p:nvSpPr>
        <p:spPr/>
        <p:txBody>
          <a:bodyPr>
            <a:normAutofit/>
          </a:bodyPr>
          <a:lstStyle/>
          <a:p>
            <a:r>
              <a:rPr lang="en-IN" sz="6600">
                <a:solidFill>
                  <a:srgbClr val="FFC000"/>
                </a:solidFill>
              </a:rPr>
              <a:t>Map built by SLAM</a:t>
            </a:r>
            <a:endParaRPr lang="en-IN" sz="660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630348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56A5-DD36-4FC7-BCDA-68A3B275E9FE}"/>
              </a:ext>
            </a:extLst>
          </p:cNvPr>
          <p:cNvSpPr>
            <a:spLocks noGrp="1"/>
          </p:cNvSpPr>
          <p:nvPr>
            <p:ph type="title"/>
          </p:nvPr>
        </p:nvSpPr>
        <p:spPr/>
        <p:txBody>
          <a:bodyPr/>
          <a:lstStyle/>
          <a:p>
            <a:endParaRPr lang="en-IN"/>
          </a:p>
        </p:txBody>
      </p:sp>
      <p:pic>
        <p:nvPicPr>
          <p:cNvPr id="4" name="Picture 3" descr="A screenshot of a computer&#10;&#10;Description automatically generated with medium confidence">
            <a:extLst>
              <a:ext uri="{FF2B5EF4-FFF2-40B4-BE49-F238E27FC236}">
                <a16:creationId xmlns:a16="http://schemas.microsoft.com/office/drawing/2014/main" id="{BC8C27EE-D69E-4494-BD5F-DB416EB77ACB}"/>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234211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p:nvPr/>
        </p:nvSpPr>
        <p:spPr>
          <a:xfrm>
            <a:off x="1187370" y="3584114"/>
            <a:ext cx="6598800" cy="2370300"/>
          </a:xfrm>
          <a:prstGeom prst="rect">
            <a:avLst/>
          </a:prstGeom>
          <a:noFill/>
          <a:ln>
            <a:noFill/>
          </a:ln>
        </p:spPr>
        <p:txBody>
          <a:bodyPr spcFirstLastPara="1" wrap="square" lIns="0" tIns="0" rIns="0" bIns="0" anchor="t" anchorCtr="0">
            <a:spAutoFit/>
          </a:bodyPr>
          <a:lstStyle/>
          <a:p>
            <a:pPr marL="0" marR="0" lvl="0" indent="0" algn="ctr" rtl="0">
              <a:lnSpc>
                <a:spcPct val="120017"/>
              </a:lnSpc>
              <a:spcBef>
                <a:spcPts val="0"/>
              </a:spcBef>
              <a:spcAft>
                <a:spcPts val="0"/>
              </a:spcAft>
              <a:buNone/>
            </a:pPr>
            <a:r>
              <a:rPr lang="en-US" sz="6999" b="1" i="0" u="none" strike="noStrike" cap="none">
                <a:solidFill>
                  <a:srgbClr val="FFC700"/>
                </a:solidFill>
                <a:latin typeface="Poppins"/>
                <a:ea typeface="Poppins"/>
                <a:cs typeface="Poppins"/>
                <a:sym typeface="Poppins"/>
              </a:rPr>
              <a:t>Aim of the Project</a:t>
            </a:r>
            <a:endParaRPr>
              <a:solidFill>
                <a:srgbClr val="FFC700"/>
              </a:solidFill>
            </a:endParaRPr>
          </a:p>
        </p:txBody>
      </p:sp>
      <p:grpSp>
        <p:nvGrpSpPr>
          <p:cNvPr id="106" name="Google Shape;106;p3"/>
          <p:cNvGrpSpPr/>
          <p:nvPr/>
        </p:nvGrpSpPr>
        <p:grpSpPr>
          <a:xfrm>
            <a:off x="10429781" y="1717798"/>
            <a:ext cx="6302836" cy="2933115"/>
            <a:chOff x="0" y="0"/>
            <a:chExt cx="8403782" cy="3910820"/>
          </a:xfrm>
        </p:grpSpPr>
        <p:sp>
          <p:nvSpPr>
            <p:cNvPr id="107" name="Google Shape;107;p3"/>
            <p:cNvSpPr txBox="1"/>
            <p:nvPr/>
          </p:nvSpPr>
          <p:spPr>
            <a:xfrm>
              <a:off x="0" y="0"/>
              <a:ext cx="8403782" cy="670560"/>
            </a:xfrm>
            <a:prstGeom prst="rect">
              <a:avLst/>
            </a:prstGeom>
            <a:noFill/>
            <a:ln>
              <a:noFill/>
            </a:ln>
          </p:spPr>
          <p:txBody>
            <a:bodyPr spcFirstLastPara="1" wrap="square" lIns="0" tIns="0" rIns="0" bIns="0" anchor="t" anchorCtr="0">
              <a:spAutoFit/>
            </a:bodyPr>
            <a:lstStyle/>
            <a:p>
              <a:pPr marL="0" marR="0" lvl="0" indent="0" algn="ctr" rtl="0">
                <a:lnSpc>
                  <a:spcPct val="120006"/>
                </a:lnSpc>
                <a:spcBef>
                  <a:spcPts val="0"/>
                </a:spcBef>
                <a:spcAft>
                  <a:spcPts val="0"/>
                </a:spcAft>
                <a:buNone/>
              </a:pPr>
              <a:r>
                <a:rPr lang="en-US" sz="3299" b="1" i="0" u="none" strike="noStrike" cap="none">
                  <a:solidFill>
                    <a:srgbClr val="FFFFFF"/>
                  </a:solidFill>
                  <a:latin typeface="Poppins"/>
                  <a:ea typeface="Poppins"/>
                  <a:cs typeface="Poppins"/>
                  <a:sym typeface="Poppins"/>
                </a:rPr>
                <a:t>MIDDLEWARE</a:t>
              </a:r>
              <a:endParaRPr/>
            </a:p>
          </p:txBody>
        </p:sp>
        <p:sp>
          <p:nvSpPr>
            <p:cNvPr id="108" name="Google Shape;108;p3"/>
            <p:cNvSpPr txBox="1"/>
            <p:nvPr/>
          </p:nvSpPr>
          <p:spPr>
            <a:xfrm>
              <a:off x="0" y="838267"/>
              <a:ext cx="8403782" cy="3072553"/>
            </a:xfrm>
            <a:prstGeom prst="rect">
              <a:avLst/>
            </a:prstGeom>
            <a:noFill/>
            <a:ln>
              <a:noFill/>
            </a:ln>
          </p:spPr>
          <p:txBody>
            <a:bodyPr spcFirstLastPara="1" wrap="square" lIns="0" tIns="0" rIns="0" bIns="0" anchor="t" anchorCtr="0">
              <a:spAutoFit/>
            </a:bodyPr>
            <a:lstStyle/>
            <a:p>
              <a:pPr marL="0" marR="0" lvl="0" indent="0" algn="l" rtl="0">
                <a:lnSpc>
                  <a:spcPct val="171055"/>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lnSpc>
                  <a:spcPct val="140018"/>
                </a:lnSpc>
                <a:spcBef>
                  <a:spcPts val="0"/>
                </a:spcBef>
                <a:spcAft>
                  <a:spcPts val="0"/>
                </a:spcAft>
                <a:buNone/>
              </a:pPr>
              <a:r>
                <a:rPr lang="en-US" sz="2199" b="0" i="0" u="none" strike="noStrike" cap="none">
                  <a:solidFill>
                    <a:srgbClr val="FFFFFF"/>
                  </a:solidFill>
                  <a:latin typeface="Poppins Light"/>
                  <a:ea typeface="Poppins Light"/>
                  <a:cs typeface="Poppins Light"/>
                  <a:sym typeface="Poppins Light"/>
                </a:rPr>
                <a:t>The Middleware platform will enable to map the ROS sensor data to non-ROS sensor data of the robotic system. This process enables experimenting with different environments and building exploration algorithms. </a:t>
              </a:r>
              <a:endParaRPr/>
            </a:p>
          </p:txBody>
        </p:sp>
      </p:grpSp>
      <p:cxnSp>
        <p:nvCxnSpPr>
          <p:cNvPr id="109" name="Google Shape;109;p3"/>
          <p:cNvCxnSpPr/>
          <p:nvPr/>
        </p:nvCxnSpPr>
        <p:spPr>
          <a:xfrm rot="-5400000">
            <a:off x="5324805" y="5133975"/>
            <a:ext cx="7638389" cy="0"/>
          </a:xfrm>
          <a:prstGeom prst="straightConnector1">
            <a:avLst/>
          </a:prstGeom>
          <a:noFill/>
          <a:ln w="19050" cap="rnd" cmpd="sng">
            <a:solidFill>
              <a:srgbClr val="10B5BF"/>
            </a:solidFill>
            <a:prstDash val="solid"/>
            <a:round/>
            <a:headEnd type="none" w="sm" len="sm"/>
            <a:tailEnd type="none" w="sm" len="sm"/>
          </a:ln>
        </p:spPr>
      </p:cxnSp>
      <p:grpSp>
        <p:nvGrpSpPr>
          <p:cNvPr id="110" name="Google Shape;110;p3"/>
          <p:cNvGrpSpPr/>
          <p:nvPr/>
        </p:nvGrpSpPr>
        <p:grpSpPr>
          <a:xfrm>
            <a:off x="10429781" y="6045489"/>
            <a:ext cx="6302836" cy="2155874"/>
            <a:chOff x="0" y="0"/>
            <a:chExt cx="8403782" cy="2874500"/>
          </a:xfrm>
        </p:grpSpPr>
        <p:sp>
          <p:nvSpPr>
            <p:cNvPr id="111" name="Google Shape;111;p3"/>
            <p:cNvSpPr txBox="1"/>
            <p:nvPr/>
          </p:nvSpPr>
          <p:spPr>
            <a:xfrm>
              <a:off x="0" y="0"/>
              <a:ext cx="8403782" cy="670560"/>
            </a:xfrm>
            <a:prstGeom prst="rect">
              <a:avLst/>
            </a:prstGeom>
            <a:noFill/>
            <a:ln>
              <a:noFill/>
            </a:ln>
          </p:spPr>
          <p:txBody>
            <a:bodyPr spcFirstLastPara="1" wrap="square" lIns="0" tIns="0" rIns="0" bIns="0" anchor="t" anchorCtr="0">
              <a:spAutoFit/>
            </a:bodyPr>
            <a:lstStyle/>
            <a:p>
              <a:pPr marL="0" marR="0" lvl="0" indent="0" algn="ctr" rtl="0">
                <a:lnSpc>
                  <a:spcPct val="120006"/>
                </a:lnSpc>
                <a:spcBef>
                  <a:spcPts val="0"/>
                </a:spcBef>
                <a:spcAft>
                  <a:spcPts val="0"/>
                </a:spcAft>
                <a:buNone/>
              </a:pPr>
              <a:r>
                <a:rPr lang="en-US" sz="3299" b="0" i="0" u="none" strike="noStrike" cap="none">
                  <a:solidFill>
                    <a:srgbClr val="FFFFFF"/>
                  </a:solidFill>
                  <a:latin typeface="Poppins Medium"/>
                  <a:ea typeface="Poppins Medium"/>
                  <a:cs typeface="Poppins Medium"/>
                  <a:sym typeface="Poppins Medium"/>
                </a:rPr>
                <a:t>API</a:t>
              </a:r>
              <a:endParaRPr/>
            </a:p>
          </p:txBody>
        </p:sp>
        <p:sp>
          <p:nvSpPr>
            <p:cNvPr id="112" name="Google Shape;112;p3"/>
            <p:cNvSpPr txBox="1"/>
            <p:nvPr/>
          </p:nvSpPr>
          <p:spPr>
            <a:xfrm>
              <a:off x="0" y="838267"/>
              <a:ext cx="8403782" cy="2036233"/>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0" i="0" u="none" strike="noStrike" cap="none">
                  <a:solidFill>
                    <a:srgbClr val="FFFFFF"/>
                  </a:solidFill>
                  <a:latin typeface="Poppins Light"/>
                  <a:ea typeface="Poppins Light"/>
                  <a:cs typeface="Poppins Light"/>
                  <a:sym typeface="Poppins Light"/>
                </a:rPr>
                <a:t>An API was used to connect to the Rosbridge tand get information about its various topics as well as send it information and control it remotely</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893B6-2B0A-47FE-8F07-8BEFE1BEA015}"/>
              </a:ext>
            </a:extLst>
          </p:cNvPr>
          <p:cNvSpPr>
            <a:spLocks noGrp="1"/>
          </p:cNvSpPr>
          <p:nvPr>
            <p:ph type="title"/>
          </p:nvPr>
        </p:nvSpPr>
        <p:spPr/>
        <p:txBody>
          <a:bodyPr/>
          <a:lstStyle/>
          <a:p>
            <a:r>
              <a:rPr lang="en-IN">
                <a:solidFill>
                  <a:srgbClr val="FFC000"/>
                </a:solidFill>
              </a:rPr>
              <a:t>Applications of Middleware</a:t>
            </a:r>
            <a:endParaRPr lang="en-IN">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endParaRPr>
          </a:p>
        </p:txBody>
      </p:sp>
      <p:sp>
        <p:nvSpPr>
          <p:cNvPr id="3" name="Content Placeholder 2">
            <a:extLst>
              <a:ext uri="{FF2B5EF4-FFF2-40B4-BE49-F238E27FC236}">
                <a16:creationId xmlns:a16="http://schemas.microsoft.com/office/drawing/2014/main" id="{59189CFB-96C6-4C30-BE53-349AE1F8A4AC}"/>
              </a:ext>
            </a:extLst>
          </p:cNvPr>
          <p:cNvSpPr>
            <a:spLocks noGrp="1"/>
          </p:cNvSpPr>
          <p:nvPr>
            <p:ph idx="1"/>
          </p:nvPr>
        </p:nvSpPr>
        <p:spPr/>
        <p:txBody>
          <a:bodyPr/>
          <a:lstStyle/>
          <a:p>
            <a:r>
              <a:rPr lang="en-IN"/>
              <a:t>ROS is an opens source software built for all robotics need with state of the art algorithms which take very little time to deploy and are robust. </a:t>
            </a:r>
          </a:p>
          <a:p>
            <a:r>
              <a:rPr lang="en-IN"/>
              <a:t>Third party vendor robots or robots that do not natively support ROS cannot benefit from the huge library of algorithms ROS contains.</a:t>
            </a:r>
          </a:p>
          <a:p>
            <a:r>
              <a:rPr lang="en-IN"/>
              <a:t>Algorithms such as SLAM, frontier exploration and fleet management are some of the popular packages people used in ROS frequently.</a:t>
            </a:r>
          </a:p>
          <a:p>
            <a:r>
              <a:rPr lang="en-IN"/>
              <a:t>With this project we will be able to bring all this functionalities to any robot existing. </a:t>
            </a:r>
          </a:p>
          <a:p>
            <a:r>
              <a:rPr lang="en-IN"/>
              <a:t>Real life instance – Chennai factory OMRON robots can use SLAM to build large maps automatically and can dynamically update according to changes made in the factory.</a:t>
            </a:r>
          </a:p>
          <a:p>
            <a:r>
              <a:rPr lang="en-IN"/>
              <a:t>We can also deploy fleet management to control all the robots </a:t>
            </a:r>
          </a:p>
          <a:p>
            <a:endParaRPr lang="en-IN"/>
          </a:p>
        </p:txBody>
      </p:sp>
    </p:spTree>
    <p:extLst>
      <p:ext uri="{BB962C8B-B14F-4D97-AF65-F5344CB8AC3E}">
        <p14:creationId xmlns:p14="http://schemas.microsoft.com/office/powerpoint/2010/main" val="675699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12"/>
          <p:cNvGrpSpPr/>
          <p:nvPr/>
        </p:nvGrpSpPr>
        <p:grpSpPr>
          <a:xfrm>
            <a:off x="3781292" y="1788955"/>
            <a:ext cx="10822244" cy="7327778"/>
            <a:chOff x="68716" y="413383"/>
            <a:chExt cx="14429658" cy="9770370"/>
          </a:xfrm>
        </p:grpSpPr>
        <p:sp>
          <p:nvSpPr>
            <p:cNvPr id="230" name="Google Shape;230;p12"/>
            <p:cNvSpPr txBox="1"/>
            <p:nvPr/>
          </p:nvSpPr>
          <p:spPr>
            <a:xfrm rot="-592473">
              <a:off x="362823" y="1548357"/>
              <a:ext cx="13634487" cy="460845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2455" b="0" i="0" u="none" strike="noStrike" cap="none">
                  <a:solidFill>
                    <a:srgbClr val="FFC700"/>
                  </a:solidFill>
                  <a:latin typeface="Arial"/>
                  <a:ea typeface="Arial"/>
                  <a:cs typeface="Arial"/>
                  <a:sym typeface="Arial"/>
                </a:rPr>
                <a:t>Thank</a:t>
              </a:r>
              <a:endParaRPr>
                <a:solidFill>
                  <a:srgbClr val="FFC700"/>
                </a:solidFill>
              </a:endParaRPr>
            </a:p>
          </p:txBody>
        </p:sp>
        <p:sp>
          <p:nvSpPr>
            <p:cNvPr id="231" name="Google Shape;231;p12"/>
            <p:cNvSpPr txBox="1"/>
            <p:nvPr/>
          </p:nvSpPr>
          <p:spPr>
            <a:xfrm rot="-515324">
              <a:off x="1823702" y="5130691"/>
              <a:ext cx="12434645" cy="41478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210" b="0" i="0" u="none" strike="noStrike" cap="none">
                  <a:solidFill>
                    <a:srgbClr val="FFC700"/>
                  </a:solidFill>
                  <a:latin typeface="Arial"/>
                  <a:ea typeface="Arial"/>
                  <a:cs typeface="Arial"/>
                  <a:sym typeface="Arial"/>
                </a:rPr>
                <a:t>you!</a:t>
              </a:r>
              <a:endParaRPr>
                <a:solidFill>
                  <a:srgbClr val="FFC700"/>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p4"/>
          <p:cNvGrpSpPr/>
          <p:nvPr/>
        </p:nvGrpSpPr>
        <p:grpSpPr>
          <a:xfrm>
            <a:off x="1028700" y="3300036"/>
            <a:ext cx="8411175" cy="3698434"/>
            <a:chOff x="0" y="0"/>
            <a:chExt cx="11214900" cy="4931247"/>
          </a:xfrm>
        </p:grpSpPr>
        <p:sp>
          <p:nvSpPr>
            <p:cNvPr id="118" name="Google Shape;118;p4"/>
            <p:cNvSpPr txBox="1"/>
            <p:nvPr/>
          </p:nvSpPr>
          <p:spPr>
            <a:xfrm>
              <a:off x="0" y="4339347"/>
              <a:ext cx="11214900" cy="591900"/>
            </a:xfrm>
            <a:prstGeom prst="rect">
              <a:avLst/>
            </a:prstGeom>
            <a:noFill/>
            <a:ln>
              <a:noFill/>
            </a:ln>
          </p:spPr>
          <p:txBody>
            <a:bodyPr spcFirstLastPara="1" wrap="square" lIns="0" tIns="0" rIns="0" bIns="0" anchor="t" anchorCtr="0">
              <a:spAutoFit/>
            </a:bodyPr>
            <a:lstStyle/>
            <a:p>
              <a:pPr marL="0" marR="0" lvl="0" indent="0" algn="ctr" rtl="0">
                <a:lnSpc>
                  <a:spcPct val="120006"/>
                </a:lnSpc>
                <a:spcBef>
                  <a:spcPts val="0"/>
                </a:spcBef>
                <a:spcAft>
                  <a:spcPts val="0"/>
                </a:spcAft>
                <a:buNone/>
              </a:pPr>
              <a:r>
                <a:rPr lang="en-US" sz="2884" b="0" i="0" u="none" strike="noStrike" cap="none">
                  <a:solidFill>
                    <a:srgbClr val="FFFFFF"/>
                  </a:solidFill>
                  <a:latin typeface="Poppins Medium"/>
                  <a:ea typeface="Poppins Medium"/>
                  <a:cs typeface="Poppins Medium"/>
                  <a:sym typeface="Poppins Medium"/>
                </a:rPr>
                <a:t>Major tools used</a:t>
              </a:r>
              <a:endParaRPr/>
            </a:p>
          </p:txBody>
        </p:sp>
        <p:sp>
          <p:nvSpPr>
            <p:cNvPr id="119" name="Google Shape;119;p4"/>
            <p:cNvSpPr txBox="1"/>
            <p:nvPr/>
          </p:nvSpPr>
          <p:spPr>
            <a:xfrm>
              <a:off x="0" y="0"/>
              <a:ext cx="11214900" cy="3906600"/>
            </a:xfrm>
            <a:prstGeom prst="rect">
              <a:avLst/>
            </a:prstGeom>
            <a:noFill/>
            <a:ln>
              <a:noFill/>
            </a:ln>
          </p:spPr>
          <p:txBody>
            <a:bodyPr spcFirstLastPara="1" wrap="square" lIns="0" tIns="0" rIns="0" bIns="0" anchor="t" anchorCtr="0">
              <a:spAutoFit/>
            </a:bodyPr>
            <a:lstStyle/>
            <a:p>
              <a:pPr marL="0" marR="0" lvl="0" indent="0" algn="ctr" rtl="0">
                <a:lnSpc>
                  <a:spcPct val="120006"/>
                </a:lnSpc>
                <a:spcBef>
                  <a:spcPts val="0"/>
                </a:spcBef>
                <a:spcAft>
                  <a:spcPts val="0"/>
                </a:spcAft>
                <a:buNone/>
              </a:pPr>
              <a:r>
                <a:rPr lang="en-US" sz="8652" b="1" i="0" u="none" strike="noStrike" cap="none">
                  <a:solidFill>
                    <a:srgbClr val="FFC700"/>
                  </a:solidFill>
                  <a:latin typeface="Poppins"/>
                  <a:ea typeface="Poppins"/>
                  <a:cs typeface="Poppins"/>
                  <a:sym typeface="Poppins"/>
                </a:rPr>
                <a:t>Technologies used</a:t>
              </a:r>
              <a:endParaRPr>
                <a:solidFill>
                  <a:srgbClr val="FFC700"/>
                </a:solidFill>
              </a:endParaRPr>
            </a:p>
          </p:txBody>
        </p:sp>
      </p:grpSp>
      <p:grpSp>
        <p:nvGrpSpPr>
          <p:cNvPr id="120" name="Google Shape;120;p4"/>
          <p:cNvGrpSpPr/>
          <p:nvPr/>
        </p:nvGrpSpPr>
        <p:grpSpPr>
          <a:xfrm>
            <a:off x="10458653" y="1281442"/>
            <a:ext cx="6505811" cy="7836993"/>
            <a:chOff x="0" y="-57150"/>
            <a:chExt cx="8674414" cy="10449323"/>
          </a:xfrm>
        </p:grpSpPr>
        <p:sp>
          <p:nvSpPr>
            <p:cNvPr id="121" name="Google Shape;121;p4"/>
            <p:cNvSpPr txBox="1"/>
            <p:nvPr/>
          </p:nvSpPr>
          <p:spPr>
            <a:xfrm>
              <a:off x="0" y="-57150"/>
              <a:ext cx="8674414" cy="618513"/>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2762" b="0" i="0" u="none" strike="noStrike" cap="none">
                  <a:solidFill>
                    <a:srgbClr val="FFFFFF"/>
                  </a:solidFill>
                  <a:latin typeface="Poppins Light"/>
                  <a:ea typeface="Poppins Light"/>
                  <a:cs typeface="Poppins Light"/>
                  <a:sym typeface="Poppins Light"/>
                </a:rPr>
                <a:t>ROS</a:t>
              </a:r>
              <a:endParaRPr/>
            </a:p>
          </p:txBody>
        </p:sp>
        <p:cxnSp>
          <p:nvCxnSpPr>
            <p:cNvPr id="122" name="Google Shape;122;p4"/>
            <p:cNvCxnSpPr/>
            <p:nvPr/>
          </p:nvCxnSpPr>
          <p:spPr>
            <a:xfrm>
              <a:off x="0" y="1232584"/>
              <a:ext cx="8674414" cy="0"/>
            </a:xfrm>
            <a:prstGeom prst="straightConnector1">
              <a:avLst/>
            </a:prstGeom>
            <a:noFill/>
            <a:ln w="28050" cap="rnd" cmpd="sng">
              <a:solidFill>
                <a:srgbClr val="10B5BF"/>
              </a:solidFill>
              <a:prstDash val="solid"/>
              <a:round/>
              <a:headEnd type="none" w="sm" len="sm"/>
              <a:tailEnd type="none" w="sm" len="sm"/>
            </a:ln>
          </p:spPr>
        </p:cxnSp>
        <p:sp>
          <p:nvSpPr>
            <p:cNvPr id="123" name="Google Shape;123;p4"/>
            <p:cNvSpPr txBox="1"/>
            <p:nvPr/>
          </p:nvSpPr>
          <p:spPr>
            <a:xfrm>
              <a:off x="0" y="1874723"/>
              <a:ext cx="8674414" cy="618513"/>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2762" b="0" i="0" u="none" strike="noStrike" cap="none">
                  <a:solidFill>
                    <a:srgbClr val="FFFFFF"/>
                  </a:solidFill>
                  <a:latin typeface="Poppins Light"/>
                  <a:ea typeface="Poppins Light"/>
                  <a:cs typeface="Poppins Light"/>
                  <a:sym typeface="Poppins Light"/>
                </a:rPr>
                <a:t>Unity</a:t>
              </a:r>
              <a:endParaRPr/>
            </a:p>
          </p:txBody>
        </p:sp>
        <p:cxnSp>
          <p:nvCxnSpPr>
            <p:cNvPr id="124" name="Google Shape;124;p4"/>
            <p:cNvCxnSpPr/>
            <p:nvPr/>
          </p:nvCxnSpPr>
          <p:spPr>
            <a:xfrm>
              <a:off x="0" y="3164456"/>
              <a:ext cx="8674414" cy="0"/>
            </a:xfrm>
            <a:prstGeom prst="straightConnector1">
              <a:avLst/>
            </a:prstGeom>
            <a:noFill/>
            <a:ln w="28050" cap="rnd" cmpd="sng">
              <a:solidFill>
                <a:srgbClr val="10B5BF"/>
              </a:solidFill>
              <a:prstDash val="solid"/>
              <a:round/>
              <a:headEnd type="none" w="sm" len="sm"/>
              <a:tailEnd type="none" w="sm" len="sm"/>
            </a:ln>
          </p:spPr>
        </p:cxnSp>
        <p:sp>
          <p:nvSpPr>
            <p:cNvPr id="125" name="Google Shape;125;p4"/>
            <p:cNvSpPr txBox="1"/>
            <p:nvPr/>
          </p:nvSpPr>
          <p:spPr>
            <a:xfrm>
              <a:off x="0" y="3806595"/>
              <a:ext cx="8674414" cy="789960"/>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2750">
                  <a:solidFill>
                    <a:srgbClr val="FFFFFF"/>
                  </a:solidFill>
                  <a:latin typeface="Poppins Light"/>
                  <a:cs typeface="Poppins Light"/>
                  <a:sym typeface="Poppins Light"/>
                </a:rPr>
                <a:t>Rviz</a:t>
              </a:r>
              <a:endParaRPr err="1"/>
            </a:p>
          </p:txBody>
        </p:sp>
        <p:cxnSp>
          <p:nvCxnSpPr>
            <p:cNvPr id="126" name="Google Shape;126;p4"/>
            <p:cNvCxnSpPr/>
            <p:nvPr/>
          </p:nvCxnSpPr>
          <p:spPr>
            <a:xfrm>
              <a:off x="0" y="5096329"/>
              <a:ext cx="8674414" cy="0"/>
            </a:xfrm>
            <a:prstGeom prst="straightConnector1">
              <a:avLst/>
            </a:prstGeom>
            <a:noFill/>
            <a:ln w="28050" cap="rnd" cmpd="sng">
              <a:solidFill>
                <a:srgbClr val="10B5BF"/>
              </a:solidFill>
              <a:prstDash val="solid"/>
              <a:round/>
              <a:headEnd type="none" w="sm" len="sm"/>
              <a:tailEnd type="none" w="sm" len="sm"/>
            </a:ln>
          </p:spPr>
        </p:cxnSp>
        <p:sp>
          <p:nvSpPr>
            <p:cNvPr id="127" name="Google Shape;127;p4"/>
            <p:cNvSpPr txBox="1"/>
            <p:nvPr/>
          </p:nvSpPr>
          <p:spPr>
            <a:xfrm>
              <a:off x="0" y="5738469"/>
              <a:ext cx="8674414" cy="789960"/>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2750">
                  <a:solidFill>
                    <a:srgbClr val="FFFFFF"/>
                  </a:solidFill>
                  <a:latin typeface="Poppins Light"/>
                  <a:cs typeface="Poppins Light"/>
                  <a:sym typeface="Poppins Light"/>
                </a:rPr>
                <a:t>Gazebo</a:t>
              </a:r>
              <a:endParaRPr err="1"/>
            </a:p>
          </p:txBody>
        </p:sp>
        <p:cxnSp>
          <p:nvCxnSpPr>
            <p:cNvPr id="128" name="Google Shape;128;p4"/>
            <p:cNvCxnSpPr/>
            <p:nvPr/>
          </p:nvCxnSpPr>
          <p:spPr>
            <a:xfrm>
              <a:off x="0" y="7028201"/>
              <a:ext cx="8674414" cy="0"/>
            </a:xfrm>
            <a:prstGeom prst="straightConnector1">
              <a:avLst/>
            </a:prstGeom>
            <a:noFill/>
            <a:ln w="28050" cap="rnd" cmpd="sng">
              <a:solidFill>
                <a:srgbClr val="10B5BF"/>
              </a:solidFill>
              <a:prstDash val="solid"/>
              <a:round/>
              <a:headEnd type="none" w="sm" len="sm"/>
              <a:tailEnd type="none" w="sm" len="sm"/>
            </a:ln>
          </p:spPr>
        </p:cxnSp>
        <p:sp>
          <p:nvSpPr>
            <p:cNvPr id="129" name="Google Shape;129;p4"/>
            <p:cNvSpPr txBox="1"/>
            <p:nvPr/>
          </p:nvSpPr>
          <p:spPr>
            <a:xfrm>
              <a:off x="0" y="7670341"/>
              <a:ext cx="8674414" cy="789960"/>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2750" err="1">
                  <a:solidFill>
                    <a:srgbClr val="FFFFFF"/>
                  </a:solidFill>
                  <a:latin typeface="Poppins Light"/>
                  <a:cs typeface="Poppins Light"/>
                  <a:sym typeface="Poppins Light"/>
                </a:rPr>
                <a:t>Rosbridge</a:t>
              </a:r>
              <a:endParaRPr err="1"/>
            </a:p>
          </p:txBody>
        </p:sp>
        <p:cxnSp>
          <p:nvCxnSpPr>
            <p:cNvPr id="130" name="Google Shape;130;p4"/>
            <p:cNvCxnSpPr/>
            <p:nvPr/>
          </p:nvCxnSpPr>
          <p:spPr>
            <a:xfrm>
              <a:off x="0" y="8960074"/>
              <a:ext cx="8674414" cy="0"/>
            </a:xfrm>
            <a:prstGeom prst="straightConnector1">
              <a:avLst/>
            </a:prstGeom>
            <a:noFill/>
            <a:ln w="28050" cap="rnd" cmpd="sng">
              <a:solidFill>
                <a:srgbClr val="10B5BF"/>
              </a:solidFill>
              <a:prstDash val="solid"/>
              <a:round/>
              <a:headEnd type="none" w="sm" len="sm"/>
              <a:tailEnd type="none" w="sm" len="sm"/>
            </a:ln>
          </p:spPr>
        </p:cxnSp>
        <p:sp>
          <p:nvSpPr>
            <p:cNvPr id="131" name="Google Shape;131;p4"/>
            <p:cNvSpPr txBox="1"/>
            <p:nvPr/>
          </p:nvSpPr>
          <p:spPr>
            <a:xfrm>
              <a:off x="0" y="9602213"/>
              <a:ext cx="8674414" cy="789960"/>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2750">
                  <a:solidFill>
                    <a:srgbClr val="FFFFFF"/>
                  </a:solidFill>
                  <a:latin typeface="Poppins Light"/>
                  <a:cs typeface="Poppins Light"/>
                  <a:sym typeface="Poppins Light"/>
                </a:rPr>
                <a:t>RosLib.js</a:t>
              </a:r>
              <a:endParaRPr/>
            </a:p>
          </p:txBody>
        </p:sp>
      </p:grpSp>
      <p:cxnSp>
        <p:nvCxnSpPr>
          <p:cNvPr id="132" name="Google Shape;132;p4"/>
          <p:cNvCxnSpPr/>
          <p:nvPr/>
        </p:nvCxnSpPr>
        <p:spPr>
          <a:xfrm rot="-5400000">
            <a:off x="5888432" y="5133975"/>
            <a:ext cx="7638389" cy="0"/>
          </a:xfrm>
          <a:prstGeom prst="straightConnector1">
            <a:avLst/>
          </a:prstGeom>
          <a:noFill/>
          <a:ln w="19050" cap="rnd" cmpd="sng">
            <a:solidFill>
              <a:srgbClr val="10B5BF"/>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5"/>
          <p:cNvPicPr preferRelativeResize="0"/>
          <p:nvPr/>
        </p:nvPicPr>
        <p:blipFill rotWithShape="1">
          <a:blip r:embed="rId3">
            <a:alphaModFix/>
          </a:blip>
          <a:srcRect t="13854" b="11209"/>
          <a:stretch/>
        </p:blipFill>
        <p:spPr>
          <a:xfrm>
            <a:off x="12994037" y="1678510"/>
            <a:ext cx="4008158" cy="1685501"/>
          </a:xfrm>
          <a:prstGeom prst="rect">
            <a:avLst/>
          </a:prstGeom>
          <a:noFill/>
          <a:ln>
            <a:noFill/>
          </a:ln>
        </p:spPr>
      </p:pic>
      <p:pic>
        <p:nvPicPr>
          <p:cNvPr id="138" name="Google Shape;138;p5"/>
          <p:cNvPicPr preferRelativeResize="0"/>
          <p:nvPr/>
        </p:nvPicPr>
        <p:blipFill rotWithShape="1">
          <a:blip r:embed="rId4">
            <a:alphaModFix/>
          </a:blip>
          <a:srcRect t="5791" b="5791"/>
          <a:stretch/>
        </p:blipFill>
        <p:spPr>
          <a:xfrm>
            <a:off x="12118825" y="7043359"/>
            <a:ext cx="4008158" cy="2214941"/>
          </a:xfrm>
          <a:prstGeom prst="rect">
            <a:avLst/>
          </a:prstGeom>
          <a:noFill/>
          <a:ln>
            <a:noFill/>
          </a:ln>
        </p:spPr>
      </p:pic>
      <p:sp>
        <p:nvSpPr>
          <p:cNvPr id="139" name="Google Shape;139;p5"/>
          <p:cNvSpPr txBox="1"/>
          <p:nvPr/>
        </p:nvSpPr>
        <p:spPr>
          <a:xfrm>
            <a:off x="1943338" y="2484917"/>
            <a:ext cx="1284923" cy="88519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FFFFFF"/>
                </a:solidFill>
                <a:latin typeface="Open Sans"/>
                <a:ea typeface="Open Sans"/>
                <a:cs typeface="Open Sans"/>
                <a:sym typeface="Open Sans"/>
              </a:rPr>
              <a:t>ROS</a:t>
            </a:r>
            <a:endParaRPr/>
          </a:p>
        </p:txBody>
      </p:sp>
      <p:sp>
        <p:nvSpPr>
          <p:cNvPr id="140" name="Google Shape;140;p5"/>
          <p:cNvSpPr txBox="1"/>
          <p:nvPr/>
        </p:nvSpPr>
        <p:spPr>
          <a:xfrm>
            <a:off x="838200" y="400565"/>
            <a:ext cx="15506400" cy="969600"/>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299" b="1" i="0" u="none" strike="noStrike" cap="none">
                <a:solidFill>
                  <a:srgbClr val="FFC700"/>
                </a:solidFill>
                <a:latin typeface="Open Sans ExtraBold"/>
                <a:ea typeface="Open Sans ExtraBold"/>
                <a:cs typeface="Open Sans ExtraBold"/>
                <a:sym typeface="Open Sans ExtraBold"/>
              </a:rPr>
              <a:t>Brief Overview of Technology Used</a:t>
            </a:r>
            <a:endParaRPr>
              <a:solidFill>
                <a:srgbClr val="FFC700"/>
              </a:solidFill>
            </a:endParaRPr>
          </a:p>
        </p:txBody>
      </p:sp>
      <p:sp>
        <p:nvSpPr>
          <p:cNvPr id="141" name="Google Shape;141;p5"/>
          <p:cNvSpPr txBox="1"/>
          <p:nvPr/>
        </p:nvSpPr>
        <p:spPr>
          <a:xfrm>
            <a:off x="1943338" y="3624580"/>
            <a:ext cx="10175400" cy="1723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800" b="0" i="0" u="none" strike="noStrike" cap="none">
                <a:solidFill>
                  <a:srgbClr val="FFFFFF"/>
                </a:solidFill>
                <a:latin typeface="Poppins Light"/>
                <a:ea typeface="Poppins Light"/>
                <a:cs typeface="Poppins Light"/>
                <a:sym typeface="Poppins Light"/>
              </a:rPr>
              <a:t>Robot Operating System (ROS) is an open-source robotics middleware suite. It is a collection of software frameworks for robot software development.</a:t>
            </a:r>
            <a:endParaRPr/>
          </a:p>
        </p:txBody>
      </p:sp>
      <p:sp>
        <p:nvSpPr>
          <p:cNvPr id="142" name="Google Shape;142;p5"/>
          <p:cNvSpPr txBox="1"/>
          <p:nvPr/>
        </p:nvSpPr>
        <p:spPr>
          <a:xfrm>
            <a:off x="1845213" y="6158169"/>
            <a:ext cx="20952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FFFFFF"/>
                </a:solidFill>
                <a:latin typeface="Open Sans"/>
                <a:ea typeface="Open Sans"/>
                <a:cs typeface="Open Sans"/>
                <a:sym typeface="Open Sans"/>
              </a:rPr>
              <a:t>Unity</a:t>
            </a:r>
            <a:endParaRPr/>
          </a:p>
        </p:txBody>
      </p:sp>
      <p:sp>
        <p:nvSpPr>
          <p:cNvPr id="143" name="Google Shape;143;p5"/>
          <p:cNvSpPr txBox="1"/>
          <p:nvPr/>
        </p:nvSpPr>
        <p:spPr>
          <a:xfrm>
            <a:off x="1943338" y="7331679"/>
            <a:ext cx="9937483" cy="1560107"/>
          </a:xfrm>
          <a:prstGeom prst="rect">
            <a:avLst/>
          </a:prstGeom>
          <a:noFill/>
          <a:ln>
            <a:noFill/>
          </a:ln>
        </p:spPr>
        <p:txBody>
          <a:bodyPr spcFirstLastPara="1" wrap="square" lIns="0" tIns="0" rIns="0" bIns="0" anchor="t" anchorCtr="0">
            <a:spAutoFit/>
          </a:bodyPr>
          <a:lstStyle/>
          <a:p>
            <a:pPr marL="0" marR="0" lvl="0" indent="0" algn="l" rtl="0">
              <a:lnSpc>
                <a:spcPct val="175000"/>
              </a:lnSpc>
              <a:spcBef>
                <a:spcPts val="0"/>
              </a:spcBef>
              <a:spcAft>
                <a:spcPts val="0"/>
              </a:spcAft>
              <a:buNone/>
            </a:pPr>
            <a:r>
              <a:rPr lang="en-US" sz="2400" b="0" i="0" u="none" strike="noStrike" cap="none">
                <a:solidFill>
                  <a:srgbClr val="FFFFFF"/>
                </a:solidFill>
                <a:latin typeface="Poppins Light"/>
                <a:ea typeface="Poppins Light"/>
                <a:cs typeface="Poppins Light"/>
                <a:sym typeface="Poppins Light"/>
              </a:rPr>
              <a:t>Unity is cross-platform game engine. The engine can be used to create three-dimensional (3D) and two-dimensional (2D) games, as well as interactive simulations and other experiences</a:t>
            </a:r>
            <a:endParaRPr/>
          </a:p>
        </p:txBody>
      </p:sp>
      <p:pic>
        <p:nvPicPr>
          <p:cNvPr id="5122" name="Picture 2" descr="Intro to ROS — ROS Tutorials 0.5.2 documentation">
            <a:extLst>
              <a:ext uri="{FF2B5EF4-FFF2-40B4-BE49-F238E27FC236}">
                <a16:creationId xmlns:a16="http://schemas.microsoft.com/office/drawing/2014/main" id="{D0A5896E-1716-4AD0-A544-8B11416B6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94037" y="3364011"/>
            <a:ext cx="4062412" cy="2543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7"/>
          <p:cNvPicPr preferRelativeResize="0"/>
          <p:nvPr/>
        </p:nvPicPr>
        <p:blipFill rotWithShape="1">
          <a:blip r:embed="rId3">
            <a:alphaModFix/>
          </a:blip>
          <a:srcRect l="13772" r="15975"/>
          <a:stretch/>
        </p:blipFill>
        <p:spPr>
          <a:xfrm>
            <a:off x="13384388" y="3510084"/>
            <a:ext cx="3372458" cy="2229046"/>
          </a:xfrm>
          <a:prstGeom prst="rect">
            <a:avLst/>
          </a:prstGeom>
          <a:noFill/>
          <a:ln>
            <a:noFill/>
          </a:ln>
        </p:spPr>
      </p:pic>
      <p:pic>
        <p:nvPicPr>
          <p:cNvPr id="160" name="Google Shape;160;p7"/>
          <p:cNvPicPr preferRelativeResize="0"/>
          <p:nvPr/>
        </p:nvPicPr>
        <p:blipFill rotWithShape="1">
          <a:blip r:embed="rId4">
            <a:alphaModFix/>
          </a:blip>
          <a:srcRect l="7364" r="4017"/>
          <a:stretch/>
        </p:blipFill>
        <p:spPr>
          <a:xfrm>
            <a:off x="13256870" y="6618394"/>
            <a:ext cx="3499976" cy="2567201"/>
          </a:xfrm>
          <a:prstGeom prst="rect">
            <a:avLst/>
          </a:prstGeom>
          <a:noFill/>
          <a:ln>
            <a:noFill/>
          </a:ln>
        </p:spPr>
      </p:pic>
      <p:sp>
        <p:nvSpPr>
          <p:cNvPr id="161" name="Google Shape;161;p7"/>
          <p:cNvSpPr txBox="1"/>
          <p:nvPr/>
        </p:nvSpPr>
        <p:spPr>
          <a:xfrm>
            <a:off x="1943338" y="2379137"/>
            <a:ext cx="2331244" cy="88773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FFFFFF"/>
                </a:solidFill>
                <a:latin typeface="Open Sans"/>
                <a:ea typeface="Open Sans"/>
                <a:cs typeface="Open Sans"/>
                <a:sym typeface="Open Sans"/>
              </a:rPr>
              <a:t>Gazebo</a:t>
            </a:r>
            <a:endParaRPr/>
          </a:p>
        </p:txBody>
      </p:sp>
      <p:sp>
        <p:nvSpPr>
          <p:cNvPr id="162" name="Google Shape;162;p7"/>
          <p:cNvSpPr txBox="1"/>
          <p:nvPr/>
        </p:nvSpPr>
        <p:spPr>
          <a:xfrm>
            <a:off x="1447800" y="400565"/>
            <a:ext cx="14896800" cy="969600"/>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299" b="1" i="0" u="none" strike="noStrike" cap="none">
                <a:solidFill>
                  <a:srgbClr val="FFC700"/>
                </a:solidFill>
                <a:latin typeface="Open Sans ExtraBold"/>
                <a:ea typeface="Open Sans ExtraBold"/>
                <a:cs typeface="Open Sans ExtraBold"/>
                <a:sym typeface="Open Sans ExtraBold"/>
              </a:rPr>
              <a:t>Brief Overview of Technology Used</a:t>
            </a:r>
            <a:endParaRPr>
              <a:solidFill>
                <a:srgbClr val="FFC700"/>
              </a:solidFill>
            </a:endParaRPr>
          </a:p>
        </p:txBody>
      </p:sp>
      <p:sp>
        <p:nvSpPr>
          <p:cNvPr id="163" name="Google Shape;163;p7"/>
          <p:cNvSpPr txBox="1"/>
          <p:nvPr/>
        </p:nvSpPr>
        <p:spPr>
          <a:xfrm>
            <a:off x="1943338" y="3624580"/>
            <a:ext cx="10175488" cy="1581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FFFFFF"/>
                </a:solidFill>
                <a:latin typeface="Open Sans Light"/>
                <a:ea typeface="Open Sans Light"/>
                <a:cs typeface="Open Sans Light"/>
                <a:sym typeface="Open Sans Light"/>
              </a:rPr>
              <a:t>Gazebo offers the ability to accurately and efficiently simulate populations of robots in complex indoor and outdoor environments.</a:t>
            </a:r>
            <a:endParaRPr/>
          </a:p>
        </p:txBody>
      </p:sp>
      <p:sp>
        <p:nvSpPr>
          <p:cNvPr id="164" name="Google Shape;164;p7"/>
          <p:cNvSpPr txBox="1"/>
          <p:nvPr/>
        </p:nvSpPr>
        <p:spPr>
          <a:xfrm>
            <a:off x="1943338" y="5730664"/>
            <a:ext cx="1215072" cy="88773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FFFFFF"/>
                </a:solidFill>
                <a:latin typeface="Open Sans"/>
                <a:ea typeface="Open Sans"/>
                <a:cs typeface="Open Sans"/>
                <a:sym typeface="Open Sans"/>
              </a:rPr>
              <a:t>Rviz</a:t>
            </a:r>
            <a:endParaRPr/>
          </a:p>
        </p:txBody>
      </p:sp>
      <p:sp>
        <p:nvSpPr>
          <p:cNvPr id="165" name="Google Shape;165;p7"/>
          <p:cNvSpPr txBox="1"/>
          <p:nvPr/>
        </p:nvSpPr>
        <p:spPr>
          <a:xfrm>
            <a:off x="1943338" y="7146565"/>
            <a:ext cx="9937483" cy="211910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FFFFFF"/>
                </a:solidFill>
                <a:latin typeface="Open Sans Light"/>
                <a:ea typeface="Open Sans Light"/>
                <a:cs typeface="Open Sans Light"/>
                <a:sym typeface="Open Sans Light"/>
              </a:rPr>
              <a:t>rviz is a powerful robot visualization tool. It provides a convenient GUI to visualize sensor data, robot models, environment maps, which is useful for developing and debugging your robot controllers.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6"/>
          <p:cNvPicPr preferRelativeResize="0"/>
          <p:nvPr/>
        </p:nvPicPr>
        <p:blipFill rotWithShape="1">
          <a:blip r:embed="rId3">
            <a:alphaModFix/>
          </a:blip>
          <a:srcRect/>
          <a:stretch/>
        </p:blipFill>
        <p:spPr>
          <a:xfrm>
            <a:off x="12383275" y="3266867"/>
            <a:ext cx="5140475" cy="2349394"/>
          </a:xfrm>
          <a:prstGeom prst="rect">
            <a:avLst/>
          </a:prstGeom>
          <a:noFill/>
          <a:ln>
            <a:noFill/>
          </a:ln>
        </p:spPr>
      </p:pic>
      <p:pic>
        <p:nvPicPr>
          <p:cNvPr id="149" name="Google Shape;149;p6"/>
          <p:cNvPicPr preferRelativeResize="0"/>
          <p:nvPr/>
        </p:nvPicPr>
        <p:blipFill rotWithShape="1">
          <a:blip r:embed="rId4">
            <a:alphaModFix/>
          </a:blip>
          <a:srcRect/>
          <a:stretch/>
        </p:blipFill>
        <p:spPr>
          <a:xfrm>
            <a:off x="12383275" y="7014634"/>
            <a:ext cx="5140475" cy="2243666"/>
          </a:xfrm>
          <a:prstGeom prst="rect">
            <a:avLst/>
          </a:prstGeom>
          <a:noFill/>
          <a:ln>
            <a:noFill/>
          </a:ln>
        </p:spPr>
      </p:pic>
      <p:sp>
        <p:nvSpPr>
          <p:cNvPr id="150" name="Google Shape;150;p6"/>
          <p:cNvSpPr txBox="1"/>
          <p:nvPr/>
        </p:nvSpPr>
        <p:spPr>
          <a:xfrm>
            <a:off x="2012077" y="2379137"/>
            <a:ext cx="3100546" cy="88773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FFFFFF"/>
                </a:solidFill>
                <a:latin typeface="Open Sans"/>
                <a:ea typeface="Open Sans"/>
                <a:cs typeface="Open Sans"/>
                <a:sym typeface="Open Sans"/>
              </a:rPr>
              <a:t>Rosbridge</a:t>
            </a:r>
            <a:endParaRPr/>
          </a:p>
        </p:txBody>
      </p:sp>
      <p:sp>
        <p:nvSpPr>
          <p:cNvPr id="151" name="Google Shape;151;p6"/>
          <p:cNvSpPr txBox="1"/>
          <p:nvPr/>
        </p:nvSpPr>
        <p:spPr>
          <a:xfrm>
            <a:off x="1943338" y="400565"/>
            <a:ext cx="14820600" cy="969600"/>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299" b="1" i="0" u="none" strike="noStrike" cap="none">
                <a:solidFill>
                  <a:srgbClr val="FFC700"/>
                </a:solidFill>
                <a:latin typeface="Open Sans ExtraBold"/>
                <a:ea typeface="Open Sans ExtraBold"/>
                <a:cs typeface="Open Sans ExtraBold"/>
                <a:sym typeface="Open Sans ExtraBold"/>
              </a:rPr>
              <a:t>Brief Overview of Technology Used</a:t>
            </a:r>
            <a:endParaRPr>
              <a:solidFill>
                <a:srgbClr val="FFC700"/>
              </a:solidFill>
            </a:endParaRPr>
          </a:p>
        </p:txBody>
      </p:sp>
      <p:sp>
        <p:nvSpPr>
          <p:cNvPr id="152" name="Google Shape;152;p6"/>
          <p:cNvSpPr txBox="1"/>
          <p:nvPr/>
        </p:nvSpPr>
        <p:spPr>
          <a:xfrm>
            <a:off x="1943338" y="3624580"/>
            <a:ext cx="10175400" cy="22011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600" b="0" i="0" u="none" strike="noStrike" cap="none">
                <a:solidFill>
                  <a:srgbClr val="FFFFFF"/>
                </a:solidFill>
                <a:latin typeface="Open Sans Light"/>
                <a:ea typeface="Open Sans Light"/>
                <a:cs typeface="Open Sans Light"/>
                <a:sym typeface="Open Sans Light"/>
              </a:rPr>
              <a:t>Rosbridge provides a JSON API to ROS functionality for non-ROS programs. There are a variety of front ends that interface with rosbridge, </a:t>
            </a:r>
            <a:r>
              <a:rPr lang="en-US" sz="2600">
                <a:solidFill>
                  <a:srgbClr val="FFFFFF"/>
                </a:solidFill>
                <a:latin typeface="Poppins Light"/>
                <a:ea typeface="Poppins Light"/>
                <a:cs typeface="Poppins Light"/>
                <a:sym typeface="Poppins Light"/>
              </a:rPr>
              <a:t>including</a:t>
            </a:r>
            <a:r>
              <a:rPr lang="en-US" sz="2600" b="0" i="0" u="none" strike="noStrike" cap="none">
                <a:solidFill>
                  <a:srgbClr val="FFFFFF"/>
                </a:solidFill>
                <a:latin typeface="Open Sans Light"/>
                <a:ea typeface="Open Sans Light"/>
                <a:cs typeface="Open Sans Light"/>
                <a:sym typeface="Open Sans Light"/>
              </a:rPr>
              <a:t> a WebSocket server for web browsers to interact with.packages</a:t>
            </a:r>
            <a:endParaRPr sz="2600" b="0" i="0" u="none" strike="noStrike" cap="none">
              <a:solidFill>
                <a:srgbClr val="FFFFFF"/>
              </a:solidFill>
              <a:latin typeface="Open Sans Light"/>
              <a:ea typeface="Open Sans Light"/>
              <a:cs typeface="Open Sans Light"/>
              <a:sym typeface="Open Sans Light"/>
            </a:endParaRPr>
          </a:p>
        </p:txBody>
      </p:sp>
      <p:sp>
        <p:nvSpPr>
          <p:cNvPr id="153" name="Google Shape;153;p6"/>
          <p:cNvSpPr txBox="1"/>
          <p:nvPr/>
        </p:nvSpPr>
        <p:spPr>
          <a:xfrm>
            <a:off x="1943338" y="6155629"/>
            <a:ext cx="2518886" cy="88773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0" i="0" u="none" strike="noStrike" cap="none">
                <a:solidFill>
                  <a:srgbClr val="FFFFFF"/>
                </a:solidFill>
                <a:latin typeface="Open Sans"/>
                <a:ea typeface="Open Sans"/>
                <a:cs typeface="Open Sans"/>
                <a:sym typeface="Open Sans"/>
              </a:rPr>
              <a:t>Roslib.js</a:t>
            </a:r>
            <a:endParaRPr/>
          </a:p>
        </p:txBody>
      </p:sp>
      <p:sp>
        <p:nvSpPr>
          <p:cNvPr id="154" name="Google Shape;154;p6"/>
          <p:cNvSpPr txBox="1"/>
          <p:nvPr/>
        </p:nvSpPr>
        <p:spPr>
          <a:xfrm>
            <a:off x="1943338" y="7146565"/>
            <a:ext cx="9937500" cy="2161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700" b="0" i="0" u="none" strike="noStrike" cap="none">
                <a:solidFill>
                  <a:srgbClr val="FFFFFF"/>
                </a:solidFill>
                <a:latin typeface="Open Sans Light"/>
                <a:ea typeface="Open Sans Light"/>
                <a:cs typeface="Open Sans Light"/>
                <a:sym typeface="Open Sans Light"/>
              </a:rPr>
              <a:t>roslibjs is the core JavaScript library for interacting with ROS from the browser. It uses WebSockets to connect with rosbridge and provides publishing, subscribing, service calls, actionlib, TF, URDF parsing, and other essential ROS functionality</a:t>
            </a:r>
            <a:r>
              <a:rPr lang="en-US" sz="900" b="0" i="0" u="none" strike="noStrike" cap="none">
                <a:solidFill>
                  <a:srgbClr val="FFFFFF"/>
                </a:solidFill>
                <a:latin typeface="Arimo"/>
                <a:ea typeface="Arimo"/>
                <a:cs typeface="Arimo"/>
                <a:sym typeface="Arimo"/>
              </a:rPr>
              <a:t>.</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8"/>
          <p:cNvGrpSpPr/>
          <p:nvPr/>
        </p:nvGrpSpPr>
        <p:grpSpPr>
          <a:xfrm>
            <a:off x="1678944" y="2802722"/>
            <a:ext cx="6271531" cy="6302410"/>
            <a:chOff x="0" y="-9525"/>
            <a:chExt cx="8362041" cy="8403214"/>
          </a:xfrm>
        </p:grpSpPr>
        <p:sp>
          <p:nvSpPr>
            <p:cNvPr id="171" name="Google Shape;171;p8"/>
            <p:cNvSpPr txBox="1"/>
            <p:nvPr/>
          </p:nvSpPr>
          <p:spPr>
            <a:xfrm>
              <a:off x="0" y="-9525"/>
              <a:ext cx="8362041" cy="2788285"/>
            </a:xfrm>
            <a:prstGeom prst="rect">
              <a:avLst/>
            </a:prstGeom>
            <a:noFill/>
            <a:ln>
              <a:noFill/>
            </a:ln>
          </p:spPr>
          <p:txBody>
            <a:bodyPr spcFirstLastPara="1" wrap="square" lIns="0" tIns="0" rIns="0" bIns="0" anchor="t" anchorCtr="0">
              <a:spAutoFit/>
            </a:bodyPr>
            <a:lstStyle/>
            <a:p>
              <a:pPr marL="0" marR="0" lvl="0" indent="0" algn="ctr" rtl="0">
                <a:lnSpc>
                  <a:spcPct val="119994"/>
                </a:lnSpc>
                <a:spcBef>
                  <a:spcPts val="0"/>
                </a:spcBef>
                <a:spcAft>
                  <a:spcPts val="0"/>
                </a:spcAft>
                <a:buNone/>
              </a:pPr>
              <a:r>
                <a:rPr lang="en-US" sz="6837" b="1" i="0" u="none" strike="noStrike" cap="none">
                  <a:solidFill>
                    <a:srgbClr val="FFFFFF"/>
                  </a:solidFill>
                  <a:latin typeface="Poppins"/>
                  <a:ea typeface="Poppins"/>
                  <a:cs typeface="Poppins"/>
                  <a:sym typeface="Poppins"/>
                </a:rPr>
                <a:t> Siemens ROS Sharp </a:t>
              </a:r>
              <a:endParaRPr/>
            </a:p>
          </p:txBody>
        </p:sp>
        <p:sp>
          <p:nvSpPr>
            <p:cNvPr id="172" name="Google Shape;172;p8"/>
            <p:cNvSpPr txBox="1"/>
            <p:nvPr/>
          </p:nvSpPr>
          <p:spPr>
            <a:xfrm>
              <a:off x="0" y="4504124"/>
              <a:ext cx="8362041" cy="3889565"/>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2363" b="0" i="0" u="none" strike="noStrike" cap="none">
                  <a:solidFill>
                    <a:srgbClr val="FFFFFF"/>
                  </a:solidFill>
                  <a:latin typeface="Poppins Light"/>
                  <a:ea typeface="Poppins Light"/>
                  <a:cs typeface="Poppins Light"/>
                  <a:sym typeface="Poppins Light"/>
                </a:rPr>
                <a:t>ROS Sharp was a generalized method to connect ROS with any UWP application and others as well. It communicated with ROS over ROS Bridge. It could send and receive data to ROS, import URDF models from the environment and send camera as well as sensor data. </a:t>
              </a:r>
              <a:endParaRPr/>
            </a:p>
          </p:txBody>
        </p:sp>
        <p:cxnSp>
          <p:nvCxnSpPr>
            <p:cNvPr id="173" name="Google Shape;173;p8"/>
            <p:cNvCxnSpPr/>
            <p:nvPr/>
          </p:nvCxnSpPr>
          <p:spPr>
            <a:xfrm>
              <a:off x="0" y="3651726"/>
              <a:ext cx="8362041" cy="0"/>
            </a:xfrm>
            <a:prstGeom prst="straightConnector1">
              <a:avLst/>
            </a:prstGeom>
            <a:noFill/>
            <a:ln w="27050" cap="rnd" cmpd="sng">
              <a:solidFill>
                <a:srgbClr val="10B5BF"/>
              </a:solidFill>
              <a:prstDash val="solid"/>
              <a:round/>
              <a:headEnd type="none" w="sm" len="sm"/>
              <a:tailEnd type="none" w="sm" len="sm"/>
            </a:ln>
          </p:spPr>
        </p:cxnSp>
      </p:grpSp>
      <p:sp>
        <p:nvSpPr>
          <p:cNvPr id="174" name="Google Shape;174;p8"/>
          <p:cNvSpPr txBox="1"/>
          <p:nvPr/>
        </p:nvSpPr>
        <p:spPr>
          <a:xfrm>
            <a:off x="1380054" y="736680"/>
            <a:ext cx="15384000" cy="1062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900" b="1" i="0" u="none" strike="noStrike" cap="none">
                <a:solidFill>
                  <a:srgbClr val="FFC700"/>
                </a:solidFill>
                <a:latin typeface="Open Sans ExtraBold"/>
                <a:ea typeface="Open Sans ExtraBold"/>
                <a:cs typeface="Open Sans ExtraBold"/>
                <a:sym typeface="Open Sans ExtraBold"/>
              </a:rPr>
              <a:t>Connecting Unity with Rosbridge</a:t>
            </a:r>
            <a:endParaRPr sz="6900" b="1" i="0" u="none" strike="noStrike" cap="none">
              <a:solidFill>
                <a:srgbClr val="FFC700"/>
              </a:solidFill>
              <a:latin typeface="Open Sans ExtraBold"/>
              <a:ea typeface="Open Sans ExtraBold"/>
              <a:cs typeface="Open Sans ExtraBold"/>
              <a:sym typeface="Open Sans ExtraBold"/>
            </a:endParaRPr>
          </a:p>
        </p:txBody>
      </p:sp>
      <p:grpSp>
        <p:nvGrpSpPr>
          <p:cNvPr id="175" name="Google Shape;175;p8"/>
          <p:cNvGrpSpPr/>
          <p:nvPr/>
        </p:nvGrpSpPr>
        <p:grpSpPr>
          <a:xfrm>
            <a:off x="9972603" y="2829461"/>
            <a:ext cx="6271531" cy="5882200"/>
            <a:chOff x="0" y="-9525"/>
            <a:chExt cx="8362041" cy="7842933"/>
          </a:xfrm>
        </p:grpSpPr>
        <p:sp>
          <p:nvSpPr>
            <p:cNvPr id="176" name="Google Shape;176;p8"/>
            <p:cNvSpPr txBox="1"/>
            <p:nvPr/>
          </p:nvSpPr>
          <p:spPr>
            <a:xfrm>
              <a:off x="0" y="-9525"/>
              <a:ext cx="8362041" cy="2788285"/>
            </a:xfrm>
            <a:prstGeom prst="rect">
              <a:avLst/>
            </a:prstGeom>
            <a:noFill/>
            <a:ln>
              <a:noFill/>
            </a:ln>
          </p:spPr>
          <p:txBody>
            <a:bodyPr spcFirstLastPara="1" wrap="square" lIns="0" tIns="0" rIns="0" bIns="0" anchor="t" anchorCtr="0">
              <a:spAutoFit/>
            </a:bodyPr>
            <a:lstStyle/>
            <a:p>
              <a:pPr marL="0" marR="0" lvl="0" indent="0" algn="ctr" rtl="0">
                <a:lnSpc>
                  <a:spcPct val="119994"/>
                </a:lnSpc>
                <a:spcBef>
                  <a:spcPts val="0"/>
                </a:spcBef>
                <a:spcAft>
                  <a:spcPts val="0"/>
                </a:spcAft>
                <a:buNone/>
              </a:pPr>
              <a:r>
                <a:rPr lang="en-US" sz="6837" b="1" i="0" u="none" strike="noStrike" cap="none">
                  <a:solidFill>
                    <a:srgbClr val="FFFFFF"/>
                  </a:solidFill>
                  <a:latin typeface="Poppins"/>
                  <a:ea typeface="Poppins"/>
                  <a:cs typeface="Poppins"/>
                  <a:sym typeface="Poppins"/>
                </a:rPr>
                <a:t>ROS TCP Connector</a:t>
              </a:r>
              <a:endParaRPr/>
            </a:p>
          </p:txBody>
        </p:sp>
        <p:sp>
          <p:nvSpPr>
            <p:cNvPr id="177" name="Google Shape;177;p8"/>
            <p:cNvSpPr txBox="1"/>
            <p:nvPr/>
          </p:nvSpPr>
          <p:spPr>
            <a:xfrm>
              <a:off x="0" y="4504124"/>
              <a:ext cx="8362041" cy="332928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2363" b="0" i="0" u="none" strike="noStrike" cap="none">
                  <a:solidFill>
                    <a:srgbClr val="FFFFFF"/>
                  </a:solidFill>
                  <a:latin typeface="Poppins Light"/>
                  <a:ea typeface="Poppins Light"/>
                  <a:cs typeface="Poppins Light"/>
                  <a:sym typeface="Poppins Light"/>
                </a:rPr>
                <a:t>ROS TCP Connector was a more specialized version of ROS Sharp made by Unity Technologies for the specific purpose of connecting ROS to Unity over ROS Bridge and sending and receiving data.  </a:t>
              </a:r>
              <a:endParaRPr/>
            </a:p>
          </p:txBody>
        </p:sp>
        <p:cxnSp>
          <p:nvCxnSpPr>
            <p:cNvPr id="178" name="Google Shape;178;p8"/>
            <p:cNvCxnSpPr/>
            <p:nvPr/>
          </p:nvCxnSpPr>
          <p:spPr>
            <a:xfrm>
              <a:off x="0" y="3651726"/>
              <a:ext cx="8362041" cy="0"/>
            </a:xfrm>
            <a:prstGeom prst="straightConnector1">
              <a:avLst/>
            </a:prstGeom>
            <a:noFill/>
            <a:ln w="27050" cap="rnd" cmpd="sng">
              <a:solidFill>
                <a:srgbClr val="10B5BF"/>
              </a:solidFill>
              <a:prstDash val="solid"/>
              <a:round/>
              <a:headEnd type="none" w="sm" len="sm"/>
              <a:tailEnd type="none" w="sm" len="sm"/>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9"/>
          <p:cNvGrpSpPr/>
          <p:nvPr/>
        </p:nvGrpSpPr>
        <p:grpSpPr>
          <a:xfrm>
            <a:off x="1678944" y="2802722"/>
            <a:ext cx="6271531" cy="5707777"/>
            <a:chOff x="0" y="-9525"/>
            <a:chExt cx="8362041" cy="7610369"/>
          </a:xfrm>
        </p:grpSpPr>
        <p:sp>
          <p:nvSpPr>
            <p:cNvPr id="184" name="Google Shape;184;p9"/>
            <p:cNvSpPr txBox="1"/>
            <p:nvPr/>
          </p:nvSpPr>
          <p:spPr>
            <a:xfrm>
              <a:off x="0" y="-9525"/>
              <a:ext cx="8362041" cy="1398905"/>
            </a:xfrm>
            <a:prstGeom prst="rect">
              <a:avLst/>
            </a:prstGeom>
            <a:noFill/>
            <a:ln>
              <a:noFill/>
            </a:ln>
          </p:spPr>
          <p:txBody>
            <a:bodyPr spcFirstLastPara="1" wrap="square" lIns="0" tIns="0" rIns="0" bIns="0" anchor="t" anchorCtr="0">
              <a:spAutoFit/>
            </a:bodyPr>
            <a:lstStyle/>
            <a:p>
              <a:pPr marL="0" marR="0" lvl="0" indent="0" algn="ctr" rtl="0">
                <a:lnSpc>
                  <a:spcPct val="119994"/>
                </a:lnSpc>
                <a:spcBef>
                  <a:spcPts val="0"/>
                </a:spcBef>
                <a:spcAft>
                  <a:spcPts val="0"/>
                </a:spcAft>
                <a:buNone/>
              </a:pPr>
              <a:r>
                <a:rPr lang="en-US" sz="6837" b="1" i="0" u="none" strike="noStrike" cap="none">
                  <a:solidFill>
                    <a:srgbClr val="FFFFFF"/>
                  </a:solidFill>
                  <a:latin typeface="Poppins"/>
                  <a:ea typeface="Poppins"/>
                  <a:cs typeface="Poppins"/>
                  <a:sym typeface="Poppins"/>
                </a:rPr>
                <a:t>LIDAR</a:t>
              </a:r>
              <a:endParaRPr/>
            </a:p>
          </p:txBody>
        </p:sp>
        <p:sp>
          <p:nvSpPr>
            <p:cNvPr id="185" name="Google Shape;185;p9"/>
            <p:cNvSpPr txBox="1"/>
            <p:nvPr/>
          </p:nvSpPr>
          <p:spPr>
            <a:xfrm>
              <a:off x="0" y="3114744"/>
              <a:ext cx="8362041" cy="4486100"/>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2363" b="0" i="0" u="none" strike="noStrike" cap="none">
                  <a:solidFill>
                    <a:srgbClr val="FFFFFF"/>
                  </a:solidFill>
                  <a:latin typeface="Poppins Light"/>
                  <a:ea typeface="Poppins Light"/>
                  <a:cs typeface="Poppins Light"/>
                  <a:sym typeface="Poppins Light"/>
                </a:rPr>
                <a:t>LIDAR, which stands for Light Detection and Ranging, is a remote sensing method that uses light in the form of a pulsed laser to measure ranges  by targeting an object with a laser and measuring the time for the reflected light to return to the receiver.</a:t>
              </a:r>
              <a:endParaRPr/>
            </a:p>
            <a:p>
              <a:pPr marL="0" marR="0" lvl="0" indent="0" algn="l" rtl="0">
                <a:lnSpc>
                  <a:spcPct val="139991"/>
                </a:lnSpc>
                <a:spcBef>
                  <a:spcPts val="0"/>
                </a:spcBef>
                <a:spcAft>
                  <a:spcPts val="0"/>
                </a:spcAft>
                <a:buNone/>
              </a:pPr>
              <a:endParaRPr sz="2363" b="0" i="0" u="none" strike="noStrike" cap="none">
                <a:solidFill>
                  <a:srgbClr val="FFFFFF"/>
                </a:solidFill>
                <a:latin typeface="Poppins Light"/>
                <a:ea typeface="Poppins Light"/>
                <a:cs typeface="Poppins Light"/>
                <a:sym typeface="Poppins Light"/>
              </a:endParaRPr>
            </a:p>
          </p:txBody>
        </p:sp>
        <p:cxnSp>
          <p:nvCxnSpPr>
            <p:cNvPr id="186" name="Google Shape;186;p9"/>
            <p:cNvCxnSpPr/>
            <p:nvPr/>
          </p:nvCxnSpPr>
          <p:spPr>
            <a:xfrm>
              <a:off x="0" y="2262346"/>
              <a:ext cx="8362041" cy="0"/>
            </a:xfrm>
            <a:prstGeom prst="straightConnector1">
              <a:avLst/>
            </a:prstGeom>
            <a:noFill/>
            <a:ln w="27050" cap="rnd" cmpd="sng">
              <a:solidFill>
                <a:srgbClr val="10B5BF"/>
              </a:solidFill>
              <a:prstDash val="solid"/>
              <a:round/>
              <a:headEnd type="none" w="sm" len="sm"/>
              <a:tailEnd type="none" w="sm" len="sm"/>
            </a:ln>
          </p:spPr>
        </p:cxnSp>
      </p:grpSp>
      <p:sp>
        <p:nvSpPr>
          <p:cNvPr id="187" name="Google Shape;187;p9"/>
          <p:cNvSpPr txBox="1"/>
          <p:nvPr/>
        </p:nvSpPr>
        <p:spPr>
          <a:xfrm>
            <a:off x="4259938" y="736680"/>
            <a:ext cx="10065600" cy="1062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900" b="1" i="0" u="none" strike="noStrike" cap="none">
                <a:solidFill>
                  <a:srgbClr val="FFC700"/>
                </a:solidFill>
                <a:latin typeface="Open Sans ExtraBold"/>
                <a:ea typeface="Open Sans ExtraBold"/>
                <a:cs typeface="Open Sans ExtraBold"/>
                <a:sym typeface="Open Sans ExtraBold"/>
              </a:rPr>
              <a:t>Visualizing Methods</a:t>
            </a:r>
            <a:endParaRPr>
              <a:solidFill>
                <a:srgbClr val="FFC700"/>
              </a:solidFill>
            </a:endParaRPr>
          </a:p>
        </p:txBody>
      </p:sp>
      <p:grpSp>
        <p:nvGrpSpPr>
          <p:cNvPr id="188" name="Google Shape;188;p9"/>
          <p:cNvGrpSpPr/>
          <p:nvPr/>
        </p:nvGrpSpPr>
        <p:grpSpPr>
          <a:xfrm>
            <a:off x="9972603" y="2829461"/>
            <a:ext cx="6271531" cy="5260376"/>
            <a:chOff x="0" y="-9525"/>
            <a:chExt cx="8362041" cy="7013834"/>
          </a:xfrm>
        </p:grpSpPr>
        <p:sp>
          <p:nvSpPr>
            <p:cNvPr id="189" name="Google Shape;189;p9"/>
            <p:cNvSpPr txBox="1"/>
            <p:nvPr/>
          </p:nvSpPr>
          <p:spPr>
            <a:xfrm>
              <a:off x="0" y="-9525"/>
              <a:ext cx="8362041" cy="1398905"/>
            </a:xfrm>
            <a:prstGeom prst="rect">
              <a:avLst/>
            </a:prstGeom>
            <a:noFill/>
            <a:ln>
              <a:noFill/>
            </a:ln>
          </p:spPr>
          <p:txBody>
            <a:bodyPr spcFirstLastPara="1" wrap="square" lIns="0" tIns="0" rIns="0" bIns="0" anchor="t" anchorCtr="0">
              <a:spAutoFit/>
            </a:bodyPr>
            <a:lstStyle/>
            <a:p>
              <a:pPr marL="0" marR="0" lvl="0" indent="0" algn="ctr" rtl="0">
                <a:lnSpc>
                  <a:spcPct val="119994"/>
                </a:lnSpc>
                <a:spcBef>
                  <a:spcPts val="0"/>
                </a:spcBef>
                <a:spcAft>
                  <a:spcPts val="0"/>
                </a:spcAft>
                <a:buNone/>
              </a:pPr>
              <a:r>
                <a:rPr lang="en-US" sz="6837" b="1" i="0" u="none" strike="noStrike" cap="none">
                  <a:solidFill>
                    <a:srgbClr val="FFFFFF"/>
                  </a:solidFill>
                  <a:latin typeface="Poppins"/>
                  <a:ea typeface="Poppins"/>
                  <a:cs typeface="Poppins"/>
                  <a:sym typeface="Poppins"/>
                </a:rPr>
                <a:t>vSLAM </a:t>
              </a:r>
              <a:endParaRPr/>
            </a:p>
          </p:txBody>
        </p:sp>
        <p:sp>
          <p:nvSpPr>
            <p:cNvPr id="190" name="Google Shape;190;p9"/>
            <p:cNvSpPr txBox="1"/>
            <p:nvPr/>
          </p:nvSpPr>
          <p:spPr>
            <a:xfrm>
              <a:off x="0" y="3114744"/>
              <a:ext cx="8362041" cy="3889565"/>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2363" b="0" i="0" u="none" strike="noStrike" cap="none">
                  <a:solidFill>
                    <a:srgbClr val="FFFFFF"/>
                  </a:solidFill>
                  <a:latin typeface="Poppins Light"/>
                  <a:ea typeface="Poppins Light"/>
                  <a:cs typeface="Poppins Light"/>
                  <a:sym typeface="Poppins Light"/>
                </a:rPr>
                <a:t>Visual simultaneous localization and mapping (vSLAM).</a:t>
              </a:r>
              <a:endParaRPr/>
            </a:p>
            <a:p>
              <a:pPr marL="0" marR="0" lvl="0" indent="0" algn="l" rtl="0">
                <a:lnSpc>
                  <a:spcPct val="139991"/>
                </a:lnSpc>
                <a:spcBef>
                  <a:spcPts val="0"/>
                </a:spcBef>
                <a:spcAft>
                  <a:spcPts val="0"/>
                </a:spcAft>
                <a:buNone/>
              </a:pPr>
              <a:r>
                <a:rPr lang="en-US" sz="2363" b="0" i="0" u="none" strike="noStrike" cap="none">
                  <a:solidFill>
                    <a:srgbClr val="FFFFFF"/>
                  </a:solidFill>
                  <a:latin typeface="Poppins Light"/>
                  <a:ea typeface="Poppins Light"/>
                  <a:cs typeface="Poppins Light"/>
                  <a:sym typeface="Poppins Light"/>
                </a:rPr>
                <a:t>It refers to the process of determining the position and orientation of a sensor with respect to its surroundings, while simultaneously mapping the environment around that sensor.</a:t>
              </a:r>
              <a:endParaRPr/>
            </a:p>
          </p:txBody>
        </p:sp>
        <p:cxnSp>
          <p:nvCxnSpPr>
            <p:cNvPr id="191" name="Google Shape;191;p9"/>
            <p:cNvCxnSpPr/>
            <p:nvPr/>
          </p:nvCxnSpPr>
          <p:spPr>
            <a:xfrm>
              <a:off x="0" y="2262346"/>
              <a:ext cx="8362041" cy="0"/>
            </a:xfrm>
            <a:prstGeom prst="straightConnector1">
              <a:avLst/>
            </a:prstGeom>
            <a:noFill/>
            <a:ln w="27050" cap="rnd" cmpd="sng">
              <a:solidFill>
                <a:srgbClr val="10B5BF"/>
              </a:solidFill>
              <a:prstDash val="solid"/>
              <a:round/>
              <a:headEnd type="none" w="sm" len="sm"/>
              <a:tailEnd type="none" w="sm" len="sm"/>
            </a:ln>
          </p:spPr>
        </p:cxnSp>
      </p:gr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394D1554F8F8428B8A216B6C38D8AD" ma:contentTypeVersion="7" ma:contentTypeDescription="Create a new document." ma:contentTypeScope="" ma:versionID="d08e56128e12389723f501ac2c9be483">
  <xsd:schema xmlns:xsd="http://www.w3.org/2001/XMLSchema" xmlns:xs="http://www.w3.org/2001/XMLSchema" xmlns:p="http://schemas.microsoft.com/office/2006/metadata/properties" xmlns:ns3="91189900-a821-4d65-95e4-64f258889066" xmlns:ns4="0d362bdf-ac69-46c4-9e20-c747199777ed" targetNamespace="http://schemas.microsoft.com/office/2006/metadata/properties" ma:root="true" ma:fieldsID="761c52b72ce24a458dde1143ba3e2437" ns3:_="" ns4:_="">
    <xsd:import namespace="91189900-a821-4d65-95e4-64f258889066"/>
    <xsd:import namespace="0d362bdf-ac69-46c4-9e20-c747199777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189900-a821-4d65-95e4-64f2588890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d362bdf-ac69-46c4-9e20-c747199777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6FE2B8-5424-40DA-AB7F-0CA5422F4CAD}">
  <ds:schemaRefs>
    <ds:schemaRef ds:uri="http://schemas.microsoft.com/sharepoint/v3/contenttype/forms"/>
  </ds:schemaRefs>
</ds:datastoreItem>
</file>

<file path=customXml/itemProps2.xml><?xml version="1.0" encoding="utf-8"?>
<ds:datastoreItem xmlns:ds="http://schemas.openxmlformats.org/officeDocument/2006/customXml" ds:itemID="{E3AFBFF8-144C-452A-B1BA-BC978CB75148}">
  <ds:schemaRefs>
    <ds:schemaRef ds:uri="0d362bdf-ac69-46c4-9e20-c747199777ed"/>
    <ds:schemaRef ds:uri="91189900-a821-4d65-95e4-64f2588890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7499612-D975-448E-A8F8-9F7DE80EFF87}">
  <ds:schemaRefs>
    <ds:schemaRef ds:uri="0d362bdf-ac69-46c4-9e20-c747199777ed"/>
    <ds:schemaRef ds:uri="91189900-a821-4d65-95e4-64f2588890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TM04033929[[fn=Slate]]</Template>
  <Application>Microsoft Office PowerPoint</Application>
  <PresentationFormat>Custom</PresentationFormat>
  <Slides>31</Slides>
  <Notes>15</Notes>
  <HiddenSlides>2</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ROSBRIDGE WEB API</vt:lpstr>
      <vt:lpstr>UNITY ROS NavMesh</vt:lpstr>
      <vt:lpstr>SLAM with Unity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 built by SLAM</vt:lpstr>
      <vt:lpstr>PowerPoint Presentation</vt:lpstr>
      <vt:lpstr>Applications of Middleware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Pradhan</dc:creator>
  <cp:revision>2</cp:revision>
  <dcterms:created xsi:type="dcterms:W3CDTF">2006-08-16T00:00:00Z</dcterms:created>
  <dcterms:modified xsi:type="dcterms:W3CDTF">2021-11-18T12:57:34Z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0x01010068394D1554F8F8428B8A216B6C38D8AD</vt:lpwstr>
  </property>
</Properties>
</file>